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6" r:id="rId5"/>
    <p:sldId id="257" r:id="rId6"/>
    <p:sldId id="373" r:id="rId7"/>
    <p:sldId id="259" r:id="rId8"/>
    <p:sldId id="294" r:id="rId9"/>
    <p:sldId id="266" r:id="rId10"/>
    <p:sldId id="295" r:id="rId11"/>
    <p:sldId id="296" r:id="rId12"/>
    <p:sldId id="261" r:id="rId13"/>
    <p:sldId id="260" r:id="rId14"/>
    <p:sldId id="318" r:id="rId15"/>
    <p:sldId id="326" r:id="rId16"/>
    <p:sldId id="331" r:id="rId17"/>
    <p:sldId id="332" r:id="rId18"/>
    <p:sldId id="330" r:id="rId19"/>
    <p:sldId id="334" r:id="rId20"/>
    <p:sldId id="353" r:id="rId21"/>
    <p:sldId id="352" r:id="rId22"/>
    <p:sldId id="354" r:id="rId23"/>
    <p:sldId id="343" r:id="rId24"/>
    <p:sldId id="338" r:id="rId25"/>
    <p:sldId id="337" r:id="rId26"/>
    <p:sldId id="345" r:id="rId27"/>
    <p:sldId id="348" r:id="rId28"/>
    <p:sldId id="344" r:id="rId29"/>
    <p:sldId id="356" r:id="rId30"/>
    <p:sldId id="339" r:id="rId31"/>
    <p:sldId id="341" r:id="rId32"/>
    <p:sldId id="355" r:id="rId33"/>
    <p:sldId id="358" r:id="rId34"/>
    <p:sldId id="359" r:id="rId35"/>
    <p:sldId id="360" r:id="rId36"/>
    <p:sldId id="357" r:id="rId37"/>
    <p:sldId id="361" r:id="rId38"/>
    <p:sldId id="276" r:id="rId39"/>
    <p:sldId id="267" r:id="rId40"/>
    <p:sldId id="287" r:id="rId41"/>
    <p:sldId id="365" r:id="rId42"/>
    <p:sldId id="371" r:id="rId43"/>
    <p:sldId id="369" r:id="rId44"/>
    <p:sldId id="368" r:id="rId45"/>
    <p:sldId id="269" r:id="rId46"/>
    <p:sldId id="37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ferrara39@gmail.com" initials="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60320" autoAdjust="0"/>
  </p:normalViewPr>
  <p:slideViewPr>
    <p:cSldViewPr snapToGrid="0">
      <p:cViewPr>
        <p:scale>
          <a:sx n="70" d="100"/>
          <a:sy n="70" d="100"/>
        </p:scale>
        <p:origin x="-702" y="-180"/>
      </p:cViewPr>
      <p:guideLst>
        <p:guide orient="horz" pos="2160"/>
        <p:guide pos="3840"/>
      </p:guideLst>
    </p:cSldViewPr>
  </p:slideViewPr>
  <p:notesTextViewPr>
    <p:cViewPr>
      <p:scale>
        <a:sx n="1" d="1"/>
        <a:sy n="1" d="1"/>
      </p:scale>
      <p:origin x="0" y="0"/>
    </p:cViewPr>
  </p:notesTextViewPr>
  <p:sorterViewPr>
    <p:cViewPr>
      <p:scale>
        <a:sx n="100" d="100"/>
        <a:sy n="100" d="100"/>
      </p:scale>
      <p:origin x="0" y="7098"/>
    </p:cViewPr>
  </p:sorter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lumMod val="50000"/>
          </a:schemeClr>
        </a:solidFill>
        <a:ln>
          <a:noFill/>
        </a:ln>
      </dgm:spPr>
      <dgm:t>
        <a:bodyPr/>
        <a:lstStyle/>
        <a:p>
          <a:r>
            <a:rPr lang="en-US" sz="3600" dirty="0"/>
            <a:t>WELCOME</a:t>
          </a:r>
          <a:endParaRPr lang="en-US" sz="36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9242ED1C-9BD9-4E8F-987C-629DA79CC431}">
      <dgm:prSet custT="1"/>
      <dgm:spPr>
        <a:solidFill>
          <a:schemeClr val="accent2">
            <a:lumMod val="50000"/>
          </a:schemeClr>
        </a:solidFill>
      </dgm:spPr>
      <dgm:t>
        <a:bodyPr/>
        <a:lstStyle/>
        <a:p>
          <a:r>
            <a:rPr lang="en-ZA" sz="1800" dirty="0"/>
            <a:t>District Advisory Council  (2021-2022</a:t>
          </a:r>
          <a:r>
            <a:rPr lang="en-ZA" sz="1800" dirty="0" smtClean="0"/>
            <a:t>)        browarddistrictadvisory.ch2v.com</a:t>
          </a:r>
          <a:endParaRPr lang="en-ZA" sz="1800" dirty="0"/>
        </a:p>
      </dgm:t>
    </dgm:pt>
    <dgm:pt modelId="{AD397ACA-54B0-4660-B68E-A784BF170272}" type="parTrans" cxnId="{2C638D9C-6A96-49AC-B192-FF270F705585}">
      <dgm:prSet/>
      <dgm:spPr/>
      <dgm:t>
        <a:bodyPr/>
        <a:lstStyle/>
        <a:p>
          <a:endParaRPr lang="en-US"/>
        </a:p>
      </dgm:t>
    </dgm:pt>
    <dgm:pt modelId="{9A9FFC26-AE41-4818-9924-828A6651955C}" type="sibTrans" cxnId="{2C638D9C-6A96-49AC-B192-FF270F705585}">
      <dgm:prSet/>
      <dgm:spPr/>
      <dgm:t>
        <a:bodyPr/>
        <a:lstStyle/>
        <a:p>
          <a:endParaRPr lang="en-US"/>
        </a:p>
      </dgm:t>
    </dgm:pt>
    <dgm:pt modelId="{79C5499A-B566-4C6D-A4F2-64C9D9BB5790}">
      <dgm:prSet custT="1"/>
      <dgm:spPr>
        <a:ln w="57150">
          <a:solidFill>
            <a:schemeClr val="accent2">
              <a:lumMod val="50000"/>
            </a:schemeClr>
          </a:solidFill>
        </a:ln>
      </dgm:spPr>
      <dgm:t>
        <a:bodyPr/>
        <a:lstStyle/>
        <a:p>
          <a:r>
            <a:rPr lang="en-ZA" sz="1800" dirty="0"/>
            <a:t>Chair: Debbie Espinoza       </a:t>
          </a:r>
          <a:r>
            <a:rPr lang="en-ZA" sz="1800" dirty="0">
              <a:solidFill>
                <a:schemeClr val="bg1"/>
              </a:solidFill>
              <a:hlinkClick xmlns:r="http://schemas.openxmlformats.org/officeDocument/2006/relationships" r:id="rId1"/>
            </a:rPr>
            <a:t>districtadvisorycouncil@gmail.com</a:t>
          </a:r>
          <a:endParaRPr lang="en-ZA" sz="1800" dirty="0">
            <a:solidFill>
              <a:schemeClr val="bg1"/>
            </a:solidFill>
          </a:endParaRPr>
        </a:p>
      </dgm:t>
    </dgm:pt>
    <dgm:pt modelId="{1F3A069C-EA7F-4034-A653-21AC32A8AB47}" type="parTrans" cxnId="{F0C43383-B410-4DC0-873E-BC553E8687BB}">
      <dgm:prSet/>
      <dgm:spPr/>
      <dgm:t>
        <a:bodyPr/>
        <a:lstStyle/>
        <a:p>
          <a:endParaRPr lang="en-US"/>
        </a:p>
      </dgm:t>
    </dgm:pt>
    <dgm:pt modelId="{C1158C17-2D09-4271-9DA1-1BAF14030556}" type="sibTrans" cxnId="{F0C43383-B410-4DC0-873E-BC553E8687BB}">
      <dgm:prSet/>
      <dgm:spPr/>
      <dgm:t>
        <a:bodyPr/>
        <a:lstStyle/>
        <a:p>
          <a:endParaRPr lang="en-US"/>
        </a:p>
      </dgm:t>
    </dgm:pt>
    <dgm:pt modelId="{E8DBBD1F-2D2C-4512-B4E1-BEA9FE73A1B6}">
      <dgm:prSet custT="1"/>
      <dgm:spPr>
        <a:solidFill>
          <a:schemeClr val="accent2">
            <a:lumMod val="50000"/>
          </a:schemeClr>
        </a:solidFill>
      </dgm:spPr>
      <dgm:t>
        <a:bodyPr/>
        <a:lstStyle/>
        <a:p>
          <a:r>
            <a:rPr lang="en-US" sz="1800" dirty="0"/>
            <a:t>North Area Advisory Council  </a:t>
          </a:r>
          <a:r>
            <a:rPr lang="en-US" sz="1800" dirty="0" smtClean="0"/>
            <a:t>(</a:t>
          </a:r>
          <a:r>
            <a:rPr lang="en-US" sz="1800" dirty="0"/>
            <a:t>2020-2021</a:t>
          </a:r>
          <a:r>
            <a:rPr lang="en-US" sz="1600" dirty="0" smtClean="0"/>
            <a:t>) </a:t>
          </a:r>
          <a:r>
            <a:rPr lang="en-US" sz="1800" dirty="0" smtClean="0"/>
            <a:t>          northareaadvisory.ch2v.com </a:t>
          </a:r>
          <a:endParaRPr lang="en-US" sz="1800" dirty="0"/>
        </a:p>
      </dgm:t>
    </dgm:pt>
    <dgm:pt modelId="{CED5A062-B8BF-4A3F-B0D6-5314E0DB7D16}" type="parTrans" cxnId="{CD07060D-0FA5-484C-9925-A19528880F84}">
      <dgm:prSet/>
      <dgm:spPr/>
      <dgm:t>
        <a:bodyPr/>
        <a:lstStyle/>
        <a:p>
          <a:endParaRPr lang="en-US"/>
        </a:p>
      </dgm:t>
    </dgm:pt>
    <dgm:pt modelId="{C10431EA-433C-486B-A92D-D4558293D5F5}" type="sibTrans" cxnId="{CD07060D-0FA5-484C-9925-A19528880F84}">
      <dgm:prSet/>
      <dgm:spPr/>
      <dgm:t>
        <a:bodyPr/>
        <a:lstStyle/>
        <a:p>
          <a:endParaRPr lang="en-US"/>
        </a:p>
      </dgm:t>
    </dgm:pt>
    <dgm:pt modelId="{7569D38E-CEB4-47BD-8EEB-B781F8C85BF3}">
      <dgm:prSet custT="1"/>
      <dgm:spPr>
        <a:ln w="57150">
          <a:solidFill>
            <a:schemeClr val="accent2">
              <a:lumMod val="50000"/>
            </a:schemeClr>
          </a:solidFill>
        </a:ln>
      </dgm:spPr>
      <dgm:t>
        <a:bodyPr/>
        <a:lstStyle/>
        <a:p>
          <a:r>
            <a:rPr lang="en-US" sz="1800" dirty="0"/>
            <a:t>Chair: Jeff Bold			</a:t>
          </a:r>
          <a:r>
            <a:rPr lang="en-US" sz="1800" dirty="0">
              <a:hlinkClick xmlns:r="http://schemas.openxmlformats.org/officeDocument/2006/relationships" r:id="rId2"/>
            </a:rPr>
            <a:t>northareaadvisory@gmail.com</a:t>
          </a:r>
          <a:endParaRPr lang="en-US" sz="1800" dirty="0"/>
        </a:p>
      </dgm:t>
    </dgm:pt>
    <dgm:pt modelId="{23B94258-F03F-4010-B964-D82AC3BC1C26}" type="parTrans" cxnId="{D25394B9-2E36-479C-BF53-3CE6C29DF3F5}">
      <dgm:prSet/>
      <dgm:spPr/>
      <dgm:t>
        <a:bodyPr/>
        <a:lstStyle/>
        <a:p>
          <a:endParaRPr lang="en-US"/>
        </a:p>
      </dgm:t>
    </dgm:pt>
    <dgm:pt modelId="{B3D2898F-4BC4-4A2E-B925-E2A0974D5559}" type="sibTrans" cxnId="{D25394B9-2E36-479C-BF53-3CE6C29DF3F5}">
      <dgm:prSet/>
      <dgm:spPr/>
      <dgm:t>
        <a:bodyPr/>
        <a:lstStyle/>
        <a:p>
          <a:endParaRPr lang="en-US"/>
        </a:p>
      </dgm:t>
    </dgm:pt>
    <dgm:pt modelId="{DB2014A5-61BE-4FBD-9475-79D42A4BB859}">
      <dgm:prSet custT="1"/>
      <dgm:spPr>
        <a:solidFill>
          <a:schemeClr val="accent2">
            <a:lumMod val="50000"/>
          </a:schemeClr>
        </a:solidFill>
      </dgm:spPr>
      <dgm:t>
        <a:bodyPr/>
        <a:lstStyle/>
        <a:p>
          <a:r>
            <a:rPr lang="en-US" sz="1800" dirty="0"/>
            <a:t>Central Area Advisory Council </a:t>
          </a:r>
          <a:r>
            <a:rPr lang="en-US" sz="1800" dirty="0" smtClean="0"/>
            <a:t> </a:t>
          </a:r>
          <a:r>
            <a:rPr lang="en-US" sz="1800" dirty="0"/>
            <a:t>(2020-2021</a:t>
          </a:r>
          <a:r>
            <a:rPr lang="en-US" sz="1800" dirty="0" smtClean="0"/>
            <a:t>)      centralareaadvisory.ch2v.com</a:t>
          </a:r>
          <a:endParaRPr lang="en-US" sz="1800" dirty="0"/>
        </a:p>
      </dgm:t>
    </dgm:pt>
    <dgm:pt modelId="{4ADEE806-7700-477F-AA18-3CEF2DD88F0C}" type="parTrans" cxnId="{7B77F24B-E49A-461B-9259-B13BD43452CE}">
      <dgm:prSet/>
      <dgm:spPr/>
      <dgm:t>
        <a:bodyPr/>
        <a:lstStyle/>
        <a:p>
          <a:endParaRPr lang="en-US"/>
        </a:p>
      </dgm:t>
    </dgm:pt>
    <dgm:pt modelId="{1F75660F-131F-4AAF-9960-8819641BC39C}" type="sibTrans" cxnId="{7B77F24B-E49A-461B-9259-B13BD43452CE}">
      <dgm:prSet/>
      <dgm:spPr/>
      <dgm:t>
        <a:bodyPr/>
        <a:lstStyle/>
        <a:p>
          <a:endParaRPr lang="en-US"/>
        </a:p>
      </dgm:t>
    </dgm:pt>
    <dgm:pt modelId="{D4598B09-A3AA-42E6-A922-5A4B1EC4AD64}">
      <dgm:prSet custT="1"/>
      <dgm:spPr>
        <a:ln w="57150">
          <a:solidFill>
            <a:schemeClr val="accent2">
              <a:lumMod val="50000"/>
            </a:schemeClr>
          </a:solidFill>
        </a:ln>
      </dgm:spPr>
      <dgm:t>
        <a:bodyPr/>
        <a:lstStyle/>
        <a:p>
          <a:r>
            <a:rPr lang="en-US" sz="1800" dirty="0"/>
            <a:t>Chair: Maritza Masseria		</a:t>
          </a:r>
          <a:r>
            <a:rPr lang="en-US" sz="1800" dirty="0">
              <a:hlinkClick xmlns:r="http://schemas.openxmlformats.org/officeDocument/2006/relationships" r:id="rId3"/>
            </a:rPr>
            <a:t>caac.chair@gmail.com</a:t>
          </a:r>
          <a:r>
            <a:rPr lang="en-US" sz="1800" dirty="0"/>
            <a:t> </a:t>
          </a:r>
        </a:p>
      </dgm:t>
    </dgm:pt>
    <dgm:pt modelId="{8A5A75A6-0BB5-4203-BF7B-44B5B3EAB066}" type="parTrans" cxnId="{6BB9E580-EC37-4C13-8C49-F8E89163E17F}">
      <dgm:prSet/>
      <dgm:spPr/>
      <dgm:t>
        <a:bodyPr/>
        <a:lstStyle/>
        <a:p>
          <a:endParaRPr lang="en-US"/>
        </a:p>
      </dgm:t>
    </dgm:pt>
    <dgm:pt modelId="{9E82CB5B-6F10-4E3F-8F6C-43DBD25383D2}" type="sibTrans" cxnId="{6BB9E580-EC37-4C13-8C49-F8E89163E17F}">
      <dgm:prSet/>
      <dgm:spPr/>
      <dgm:t>
        <a:bodyPr/>
        <a:lstStyle/>
        <a:p>
          <a:endParaRPr lang="en-US"/>
        </a:p>
      </dgm:t>
    </dgm:pt>
    <dgm:pt modelId="{C3F77561-C33E-4A40-ACED-B48B9E47F3CA}">
      <dgm:prSet custT="1"/>
      <dgm:spPr>
        <a:solidFill>
          <a:schemeClr val="accent2">
            <a:lumMod val="50000"/>
          </a:schemeClr>
        </a:solidFill>
      </dgm:spPr>
      <dgm:t>
        <a:bodyPr/>
        <a:lstStyle/>
        <a:p>
          <a:r>
            <a:rPr lang="en-US" sz="1800" dirty="0"/>
            <a:t>South Area Advisory Council </a:t>
          </a:r>
          <a:r>
            <a:rPr lang="en-US" sz="1800" dirty="0" smtClean="0"/>
            <a:t> (</a:t>
          </a:r>
          <a:r>
            <a:rPr lang="en-US" sz="1800" dirty="0"/>
            <a:t>2020-2021</a:t>
          </a:r>
          <a:r>
            <a:rPr lang="en-US" sz="1800" dirty="0" smtClean="0"/>
            <a:t>)          southareaadvisory1.ch2v.com</a:t>
          </a:r>
          <a:endParaRPr lang="en-US" sz="1800" dirty="0"/>
        </a:p>
      </dgm:t>
    </dgm:pt>
    <dgm:pt modelId="{6E6E7E88-1561-43FA-98CA-39DF10514085}" type="parTrans" cxnId="{CD8F2A82-9891-4B4F-BE91-9130C53BDD9F}">
      <dgm:prSet/>
      <dgm:spPr/>
      <dgm:t>
        <a:bodyPr/>
        <a:lstStyle/>
        <a:p>
          <a:endParaRPr lang="en-US"/>
        </a:p>
      </dgm:t>
    </dgm:pt>
    <dgm:pt modelId="{797472AA-5509-460F-A00B-D84060BF70A1}" type="sibTrans" cxnId="{CD8F2A82-9891-4B4F-BE91-9130C53BDD9F}">
      <dgm:prSet/>
      <dgm:spPr/>
      <dgm:t>
        <a:bodyPr/>
        <a:lstStyle/>
        <a:p>
          <a:endParaRPr lang="en-US"/>
        </a:p>
      </dgm:t>
    </dgm:pt>
    <dgm:pt modelId="{7532BB36-BD15-4CED-A96D-DDB28625968C}">
      <dgm:prSet custT="1"/>
      <dgm:spPr>
        <a:ln w="57150">
          <a:solidFill>
            <a:schemeClr val="accent2">
              <a:lumMod val="50000"/>
            </a:schemeClr>
          </a:solidFill>
        </a:ln>
      </dgm:spPr>
      <dgm:t>
        <a:bodyPr/>
        <a:lstStyle/>
        <a:p>
          <a:r>
            <a:rPr lang="en-US" sz="1800" dirty="0"/>
            <a:t>Chair: Veronica Newmeyer</a:t>
          </a:r>
          <a:r>
            <a:rPr lang="en-US" sz="1800" dirty="0">
              <a:solidFill>
                <a:srgbClr val="0070C0"/>
              </a:solidFill>
            </a:rPr>
            <a:t>	</a:t>
          </a:r>
          <a:r>
            <a:rPr lang="en-US" sz="1800" u="sng" dirty="0">
              <a:solidFill>
                <a:srgbClr val="0070C0"/>
              </a:solidFill>
              <a:hlinkClick xmlns:r="http://schemas.openxmlformats.org/officeDocument/2006/relationships" r:id="rId4"/>
            </a:rPr>
            <a:t>browardsoutharea</a:t>
          </a:r>
          <a:r>
            <a:rPr lang="en-US" sz="1800" u="sng" dirty="0">
              <a:solidFill>
                <a:srgbClr val="0070C0"/>
              </a:solidFill>
              <a:latin typeface="+mj-lt"/>
              <a:hlinkClick xmlns:r="http://schemas.openxmlformats.org/officeDocument/2006/relationships" r:id="rId4"/>
            </a:rPr>
            <a:t>@gmail.com</a:t>
          </a:r>
          <a:endParaRPr lang="en-US" sz="1800" u="sng" dirty="0">
            <a:solidFill>
              <a:srgbClr val="0070C0"/>
            </a:solidFill>
            <a:latin typeface="+mj-lt"/>
          </a:endParaRPr>
        </a:p>
      </dgm:t>
    </dgm:pt>
    <dgm:pt modelId="{6704D8B4-943F-425E-B928-FAEED77D72B8}" type="parTrans" cxnId="{E2AC8F97-15E4-4E1F-AB12-C82105BE7C63}">
      <dgm:prSet/>
      <dgm:spPr/>
      <dgm:t>
        <a:bodyPr/>
        <a:lstStyle/>
        <a:p>
          <a:endParaRPr lang="en-US"/>
        </a:p>
      </dgm:t>
    </dgm:pt>
    <dgm:pt modelId="{573E672E-26F5-4069-911B-19E84D92B755}" type="sibTrans" cxnId="{E2AC8F97-15E4-4E1F-AB12-C82105BE7C63}">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t>
        <a:bodyPr/>
        <a:lstStyle/>
        <a:p>
          <a:endParaRPr lang="en-US"/>
        </a:p>
      </dgm:t>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5"/>
      <dgm:spPr/>
      <dgm:t>
        <a:bodyPr/>
        <a:lstStyle/>
        <a:p>
          <a:endParaRPr lang="en-US"/>
        </a:p>
      </dgm:t>
    </dgm:pt>
    <dgm:pt modelId="{8EFCDC49-2431-44A7-9E88-01190BAF5B19}" type="pres">
      <dgm:prSet presAssocID="{7A49DF98-867D-48FD-8C6A-11619CC54E26}" presName="parentText" presStyleLbl="node1" presStyleIdx="0" presStyleCnt="5" custScaleY="148987" custLinFactX="-6119" custLinFactNeighborX="-100000" custLinFactNeighborY="3338">
        <dgm:presLayoutVars>
          <dgm:chMax val="0"/>
          <dgm:bulletEnabled val="1"/>
        </dgm:presLayoutVars>
      </dgm:prSet>
      <dgm:spPr>
        <a:prstGeom prst="rect">
          <a:avLst/>
        </a:prstGeom>
      </dgm:spPr>
      <dgm:t>
        <a:bodyPr/>
        <a:lstStyle/>
        <a:p>
          <a:endParaRPr lang="en-US"/>
        </a:p>
      </dgm:t>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5">
        <dgm:presLayoutVars>
          <dgm:bulletEnabled val="1"/>
        </dgm:presLayoutVars>
      </dgm:prSet>
      <dgm:spPr/>
      <dgm:t>
        <a:bodyPr/>
        <a:lstStyle/>
        <a:p>
          <a:endParaRPr lang="en-US"/>
        </a:p>
      </dgm:t>
    </dgm:pt>
    <dgm:pt modelId="{EE1DF380-F208-49AD-A11F-D8A5D3479FA2}" type="pres">
      <dgm:prSet presAssocID="{C8FD5B74-EA17-4780-8EAB-5CC8C9F831ED}" presName="spaceBetweenRectangles" presStyleCnt="0"/>
      <dgm:spPr/>
    </dgm:pt>
    <dgm:pt modelId="{14D05D55-D95C-4B9F-B798-5886B687E438}" type="pres">
      <dgm:prSet presAssocID="{9242ED1C-9BD9-4E8F-987C-629DA79CC431}" presName="parentLin" presStyleCnt="0"/>
      <dgm:spPr/>
    </dgm:pt>
    <dgm:pt modelId="{D0036104-8CF8-4697-BF47-593D901A6A3D}" type="pres">
      <dgm:prSet presAssocID="{9242ED1C-9BD9-4E8F-987C-629DA79CC431}" presName="parentLeftMargin" presStyleLbl="node1" presStyleIdx="0" presStyleCnt="5"/>
      <dgm:spPr/>
      <dgm:t>
        <a:bodyPr/>
        <a:lstStyle/>
        <a:p>
          <a:endParaRPr lang="en-US"/>
        </a:p>
      </dgm:t>
    </dgm:pt>
    <dgm:pt modelId="{FC897473-09A5-4992-9981-FB67AADF4BB2}" type="pres">
      <dgm:prSet presAssocID="{9242ED1C-9BD9-4E8F-987C-629DA79CC431}" presName="parentText" presStyleLbl="node1" presStyleIdx="1" presStyleCnt="5" custScaleX="134625" custScaleY="74443" custLinFactNeighborX="-40968">
        <dgm:presLayoutVars>
          <dgm:chMax val="0"/>
          <dgm:bulletEnabled val="1"/>
        </dgm:presLayoutVars>
      </dgm:prSet>
      <dgm:spPr/>
      <dgm:t>
        <a:bodyPr/>
        <a:lstStyle/>
        <a:p>
          <a:endParaRPr lang="en-US"/>
        </a:p>
      </dgm:t>
    </dgm:pt>
    <dgm:pt modelId="{C8732860-32E2-4C71-A6A3-E46127A48467}" type="pres">
      <dgm:prSet presAssocID="{9242ED1C-9BD9-4E8F-987C-629DA79CC431}" presName="negativeSpace" presStyleCnt="0"/>
      <dgm:spPr/>
    </dgm:pt>
    <dgm:pt modelId="{A1389189-BA21-4693-A1B6-611E344AE4E1}" type="pres">
      <dgm:prSet presAssocID="{9242ED1C-9BD9-4E8F-987C-629DA79CC431}" presName="childText" presStyleLbl="conFgAcc1" presStyleIdx="1" presStyleCnt="5" custLinFactNeighborX="-31917" custLinFactNeighborY="9721">
        <dgm:presLayoutVars>
          <dgm:bulletEnabled val="1"/>
        </dgm:presLayoutVars>
      </dgm:prSet>
      <dgm:spPr/>
      <dgm:t>
        <a:bodyPr/>
        <a:lstStyle/>
        <a:p>
          <a:endParaRPr lang="en-US"/>
        </a:p>
      </dgm:t>
    </dgm:pt>
    <dgm:pt modelId="{819674D5-CA49-46DC-8B8E-9715F35040FE}" type="pres">
      <dgm:prSet presAssocID="{9A9FFC26-AE41-4818-9924-828A6651955C}" presName="spaceBetweenRectangles" presStyleCnt="0"/>
      <dgm:spPr/>
    </dgm:pt>
    <dgm:pt modelId="{185E9A49-CCC0-4E6D-83A7-A9DA00F24E60}" type="pres">
      <dgm:prSet presAssocID="{E8DBBD1F-2D2C-4512-B4E1-BEA9FE73A1B6}" presName="parentLin" presStyleCnt="0"/>
      <dgm:spPr/>
    </dgm:pt>
    <dgm:pt modelId="{4AB2E66B-F9E4-4A4E-BF05-BF9CBEF6A00A}" type="pres">
      <dgm:prSet presAssocID="{E8DBBD1F-2D2C-4512-B4E1-BEA9FE73A1B6}" presName="parentLeftMargin" presStyleLbl="node1" presStyleIdx="1" presStyleCnt="5"/>
      <dgm:spPr/>
      <dgm:t>
        <a:bodyPr/>
        <a:lstStyle/>
        <a:p>
          <a:endParaRPr lang="en-US"/>
        </a:p>
      </dgm:t>
    </dgm:pt>
    <dgm:pt modelId="{2C48DC42-F3C9-4C6B-AAEB-6E62DBE680E2}" type="pres">
      <dgm:prSet presAssocID="{E8DBBD1F-2D2C-4512-B4E1-BEA9FE73A1B6}" presName="parentText" presStyleLbl="node1" presStyleIdx="2" presStyleCnt="5" custScaleX="142507" custScaleY="69200" custLinFactNeighborX="-57248">
        <dgm:presLayoutVars>
          <dgm:chMax val="0"/>
          <dgm:bulletEnabled val="1"/>
        </dgm:presLayoutVars>
      </dgm:prSet>
      <dgm:spPr/>
      <dgm:t>
        <a:bodyPr/>
        <a:lstStyle/>
        <a:p>
          <a:endParaRPr lang="en-US"/>
        </a:p>
      </dgm:t>
    </dgm:pt>
    <dgm:pt modelId="{5FECD770-DD03-467B-A9C2-3EB54A84CE58}" type="pres">
      <dgm:prSet presAssocID="{E8DBBD1F-2D2C-4512-B4E1-BEA9FE73A1B6}" presName="negativeSpace" presStyleCnt="0"/>
      <dgm:spPr/>
    </dgm:pt>
    <dgm:pt modelId="{F0369094-9F92-45E1-9FD5-B5F89D0FB2F2}" type="pres">
      <dgm:prSet presAssocID="{E8DBBD1F-2D2C-4512-B4E1-BEA9FE73A1B6}" presName="childText" presStyleLbl="conFgAcc1" presStyleIdx="2" presStyleCnt="5">
        <dgm:presLayoutVars>
          <dgm:bulletEnabled val="1"/>
        </dgm:presLayoutVars>
      </dgm:prSet>
      <dgm:spPr/>
      <dgm:t>
        <a:bodyPr/>
        <a:lstStyle/>
        <a:p>
          <a:endParaRPr lang="en-US"/>
        </a:p>
      </dgm:t>
    </dgm:pt>
    <dgm:pt modelId="{868D805A-4CA7-4D6E-8144-FCC7E1EBADC9}" type="pres">
      <dgm:prSet presAssocID="{C10431EA-433C-486B-A92D-D4558293D5F5}" presName="spaceBetweenRectangles" presStyleCnt="0"/>
      <dgm:spPr/>
    </dgm:pt>
    <dgm:pt modelId="{ED61FF9D-7635-4A54-88E1-BA730C886942}" type="pres">
      <dgm:prSet presAssocID="{DB2014A5-61BE-4FBD-9475-79D42A4BB859}" presName="parentLin" presStyleCnt="0"/>
      <dgm:spPr/>
    </dgm:pt>
    <dgm:pt modelId="{41CD6E1E-A733-44DD-B6ED-819A41D91DB2}" type="pres">
      <dgm:prSet presAssocID="{DB2014A5-61BE-4FBD-9475-79D42A4BB859}" presName="parentLeftMargin" presStyleLbl="node1" presStyleIdx="2" presStyleCnt="5"/>
      <dgm:spPr/>
      <dgm:t>
        <a:bodyPr/>
        <a:lstStyle/>
        <a:p>
          <a:endParaRPr lang="en-US"/>
        </a:p>
      </dgm:t>
    </dgm:pt>
    <dgm:pt modelId="{CA9A413B-CE69-40C9-886C-0D9D38861F28}" type="pres">
      <dgm:prSet presAssocID="{DB2014A5-61BE-4FBD-9475-79D42A4BB859}" presName="parentText" presStyleLbl="node1" presStyleIdx="3" presStyleCnt="5" custScaleX="135603" custScaleY="68502" custLinFactNeighborX="-54624">
        <dgm:presLayoutVars>
          <dgm:chMax val="0"/>
          <dgm:bulletEnabled val="1"/>
        </dgm:presLayoutVars>
      </dgm:prSet>
      <dgm:spPr/>
      <dgm:t>
        <a:bodyPr/>
        <a:lstStyle/>
        <a:p>
          <a:endParaRPr lang="en-US"/>
        </a:p>
      </dgm:t>
    </dgm:pt>
    <dgm:pt modelId="{1D021434-2A86-4D91-9AF9-ABB7C583E0A9}" type="pres">
      <dgm:prSet presAssocID="{DB2014A5-61BE-4FBD-9475-79D42A4BB859}" presName="negativeSpace" presStyleCnt="0"/>
      <dgm:spPr/>
    </dgm:pt>
    <dgm:pt modelId="{AADF8932-4B58-4366-A25D-3144DD906801}" type="pres">
      <dgm:prSet presAssocID="{DB2014A5-61BE-4FBD-9475-79D42A4BB859}" presName="childText" presStyleLbl="conFgAcc1" presStyleIdx="3" presStyleCnt="5">
        <dgm:presLayoutVars>
          <dgm:bulletEnabled val="1"/>
        </dgm:presLayoutVars>
      </dgm:prSet>
      <dgm:spPr/>
      <dgm:t>
        <a:bodyPr/>
        <a:lstStyle/>
        <a:p>
          <a:endParaRPr lang="en-US"/>
        </a:p>
      </dgm:t>
    </dgm:pt>
    <dgm:pt modelId="{6FAE3192-05BC-4AD4-8602-7008098BEA9A}" type="pres">
      <dgm:prSet presAssocID="{1F75660F-131F-4AAF-9960-8819641BC39C}" presName="spaceBetweenRectangles" presStyleCnt="0"/>
      <dgm:spPr/>
    </dgm:pt>
    <dgm:pt modelId="{DEC0DDEA-80FD-4569-93E3-E701F6E61310}" type="pres">
      <dgm:prSet presAssocID="{C3F77561-C33E-4A40-ACED-B48B9E47F3CA}" presName="parentLin" presStyleCnt="0"/>
      <dgm:spPr/>
    </dgm:pt>
    <dgm:pt modelId="{8D4876A9-4F89-46A5-93DE-35700FE08BFB}" type="pres">
      <dgm:prSet presAssocID="{C3F77561-C33E-4A40-ACED-B48B9E47F3CA}" presName="parentLeftMargin" presStyleLbl="node1" presStyleIdx="3" presStyleCnt="5"/>
      <dgm:spPr/>
      <dgm:t>
        <a:bodyPr/>
        <a:lstStyle/>
        <a:p>
          <a:endParaRPr lang="en-US"/>
        </a:p>
      </dgm:t>
    </dgm:pt>
    <dgm:pt modelId="{59644A58-61F6-4896-957F-9F8BA0A02000}" type="pres">
      <dgm:prSet presAssocID="{C3F77561-C33E-4A40-ACED-B48B9E47F3CA}" presName="parentText" presStyleLbl="node1" presStyleIdx="4" presStyleCnt="5" custScaleX="142857" custScaleY="67745" custLinFactNeighborX="-53775">
        <dgm:presLayoutVars>
          <dgm:chMax val="0"/>
          <dgm:bulletEnabled val="1"/>
        </dgm:presLayoutVars>
      </dgm:prSet>
      <dgm:spPr/>
      <dgm:t>
        <a:bodyPr/>
        <a:lstStyle/>
        <a:p>
          <a:endParaRPr lang="en-US"/>
        </a:p>
      </dgm:t>
    </dgm:pt>
    <dgm:pt modelId="{0C456ADC-A344-44D3-B34D-DD6B10EA426D}" type="pres">
      <dgm:prSet presAssocID="{C3F77561-C33E-4A40-ACED-B48B9E47F3CA}" presName="negativeSpace" presStyleCnt="0"/>
      <dgm:spPr/>
    </dgm:pt>
    <dgm:pt modelId="{12D9EB4E-52BB-4C4F-970A-21ED62F2BE4A}" type="pres">
      <dgm:prSet presAssocID="{C3F77561-C33E-4A40-ACED-B48B9E47F3CA}" presName="childText" presStyleLbl="conFgAcc1" presStyleIdx="4" presStyleCnt="5" custLinFactNeighborX="-48055" custLinFactNeighborY="7754">
        <dgm:presLayoutVars>
          <dgm:bulletEnabled val="1"/>
        </dgm:presLayoutVars>
      </dgm:prSet>
      <dgm:spPr/>
      <dgm:t>
        <a:bodyPr/>
        <a:lstStyle/>
        <a:p>
          <a:endParaRPr lang="en-US"/>
        </a:p>
      </dgm:t>
    </dgm:pt>
  </dgm:ptLst>
  <dgm:cxnLst>
    <dgm:cxn modelId="{F0C43383-B410-4DC0-873E-BC553E8687BB}" srcId="{9242ED1C-9BD9-4E8F-987C-629DA79CC431}" destId="{79C5499A-B566-4C6D-A4F2-64C9D9BB5790}" srcOrd="0" destOrd="0" parTransId="{1F3A069C-EA7F-4034-A653-21AC32A8AB47}" sibTransId="{C1158C17-2D09-4271-9DA1-1BAF14030556}"/>
    <dgm:cxn modelId="{90F473B2-165C-42F0-BB66-183652D2B743}" type="presOf" srcId="{5395F473-4B00-496B-B453-6451BF799B09}" destId="{A7174219-EC9E-4267-A04D-B18EE847387A}" srcOrd="0" destOrd="0" presId="urn:microsoft.com/office/officeart/2005/8/layout/list1"/>
    <dgm:cxn modelId="{7B77F24B-E49A-461B-9259-B13BD43452CE}" srcId="{B192402E-D48E-4A20-9102-455829196172}" destId="{DB2014A5-61BE-4FBD-9475-79D42A4BB859}" srcOrd="3" destOrd="0" parTransId="{4ADEE806-7700-477F-AA18-3CEF2DD88F0C}" sibTransId="{1F75660F-131F-4AAF-9960-8819641BC39C}"/>
    <dgm:cxn modelId="{1514D9C3-0364-4D35-B599-B493CBB9F80D}" srcId="{B192402E-D48E-4A20-9102-455829196172}" destId="{7A49DF98-867D-48FD-8C6A-11619CC54E26}" srcOrd="0" destOrd="0" parTransId="{68E16295-5968-427D-8FEC-140904115879}" sibTransId="{C8FD5B74-EA17-4780-8EAB-5CC8C9F831ED}"/>
    <dgm:cxn modelId="{EF62C2EB-A2E8-4A70-A4FE-9ED49204DFF4}" type="presOf" srcId="{9242ED1C-9BD9-4E8F-987C-629DA79CC431}" destId="{FC897473-09A5-4992-9981-FB67AADF4BB2}" srcOrd="1" destOrd="0" presId="urn:microsoft.com/office/officeart/2005/8/layout/list1"/>
    <dgm:cxn modelId="{50E4AAED-ECDC-4575-BA45-A3C06AC70654}" type="presOf" srcId="{7A49DF98-867D-48FD-8C6A-11619CC54E26}" destId="{47D332B7-C90F-4055-8376-68DED81340C7}" srcOrd="0" destOrd="0" presId="urn:microsoft.com/office/officeart/2005/8/layout/list1"/>
    <dgm:cxn modelId="{54CAF536-1B0D-4F6C-984D-47B4D387B4ED}" type="presOf" srcId="{DB2014A5-61BE-4FBD-9475-79D42A4BB859}" destId="{41CD6E1E-A733-44DD-B6ED-819A41D91DB2}" srcOrd="0" destOrd="0" presId="urn:microsoft.com/office/officeart/2005/8/layout/list1"/>
    <dgm:cxn modelId="{8036749C-6947-4525-8C9A-E60DA6BAF433}" type="presOf" srcId="{DB2014A5-61BE-4FBD-9475-79D42A4BB859}" destId="{CA9A413B-CE69-40C9-886C-0D9D38861F28}" srcOrd="1" destOrd="0" presId="urn:microsoft.com/office/officeart/2005/8/layout/list1"/>
    <dgm:cxn modelId="{D25394B9-2E36-479C-BF53-3CE6C29DF3F5}" srcId="{E8DBBD1F-2D2C-4512-B4E1-BEA9FE73A1B6}" destId="{7569D38E-CEB4-47BD-8EEB-B781F8C85BF3}" srcOrd="0" destOrd="0" parTransId="{23B94258-F03F-4010-B964-D82AC3BC1C26}" sibTransId="{B3D2898F-4BC4-4A2E-B925-E2A0974D5559}"/>
    <dgm:cxn modelId="{46BC9EB1-CE19-4929-AC75-92ED3E72F024}" type="presOf" srcId="{C3F77561-C33E-4A40-ACED-B48B9E47F3CA}" destId="{59644A58-61F6-4896-957F-9F8BA0A02000}"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18C69A53-42D4-47B0-B9D8-9BF83D37BEAC}" type="presOf" srcId="{E8DBBD1F-2D2C-4512-B4E1-BEA9FE73A1B6}" destId="{4AB2E66B-F9E4-4A4E-BF05-BF9CBEF6A00A}" srcOrd="0" destOrd="0" presId="urn:microsoft.com/office/officeart/2005/8/layout/list1"/>
    <dgm:cxn modelId="{CD07060D-0FA5-484C-9925-A19528880F84}" srcId="{B192402E-D48E-4A20-9102-455829196172}" destId="{E8DBBD1F-2D2C-4512-B4E1-BEA9FE73A1B6}" srcOrd="2" destOrd="0" parTransId="{CED5A062-B8BF-4A3F-B0D6-5314E0DB7D16}" sibTransId="{C10431EA-433C-486B-A92D-D4558293D5F5}"/>
    <dgm:cxn modelId="{E2AC8F97-15E4-4E1F-AB12-C82105BE7C63}" srcId="{C3F77561-C33E-4A40-ACED-B48B9E47F3CA}" destId="{7532BB36-BD15-4CED-A96D-DDB28625968C}" srcOrd="0" destOrd="0" parTransId="{6704D8B4-943F-425E-B928-FAEED77D72B8}" sibTransId="{573E672E-26F5-4069-911B-19E84D92B755}"/>
    <dgm:cxn modelId="{5982C12B-3881-4E5F-910B-CA265FD5E102}" srcId="{7A49DF98-867D-48FD-8C6A-11619CC54E26}" destId="{5395F473-4B00-496B-B453-6451BF799B09}" srcOrd="0" destOrd="0" parTransId="{9C1152B7-4D34-4CA0-9DDC-F21FD4AEAD28}" sibTransId="{169C7AF9-916F-47C4-A9C3-3ACADEA4D272}"/>
    <dgm:cxn modelId="{2C638D9C-6A96-49AC-B192-FF270F705585}" srcId="{B192402E-D48E-4A20-9102-455829196172}" destId="{9242ED1C-9BD9-4E8F-987C-629DA79CC431}" srcOrd="1" destOrd="0" parTransId="{AD397ACA-54B0-4660-B68E-A784BF170272}" sibTransId="{9A9FFC26-AE41-4818-9924-828A6651955C}"/>
    <dgm:cxn modelId="{DE209BDF-E08E-4A12-B3EC-35FFBD38C1E7}" type="presOf" srcId="{7532BB36-BD15-4CED-A96D-DDB28625968C}" destId="{12D9EB4E-52BB-4C4F-970A-21ED62F2BE4A}" srcOrd="0" destOrd="0" presId="urn:microsoft.com/office/officeart/2005/8/layout/list1"/>
    <dgm:cxn modelId="{6BB9E580-EC37-4C13-8C49-F8E89163E17F}" srcId="{DB2014A5-61BE-4FBD-9475-79D42A4BB859}" destId="{D4598B09-A3AA-42E6-A922-5A4B1EC4AD64}" srcOrd="0" destOrd="0" parTransId="{8A5A75A6-0BB5-4203-BF7B-44B5B3EAB066}" sibTransId="{9E82CB5B-6F10-4E3F-8F6C-43DBD25383D2}"/>
    <dgm:cxn modelId="{323B659E-DBBB-459D-BAA9-704ADD5267A5}" type="presOf" srcId="{7A49DF98-867D-48FD-8C6A-11619CC54E26}" destId="{8EFCDC49-2431-44A7-9E88-01190BAF5B19}" srcOrd="1" destOrd="0" presId="urn:microsoft.com/office/officeart/2005/8/layout/list1"/>
    <dgm:cxn modelId="{D6D3B5F0-137B-4D79-AA46-309E6167A08D}" type="presOf" srcId="{79C5499A-B566-4C6D-A4F2-64C9D9BB5790}" destId="{A1389189-BA21-4693-A1B6-611E344AE4E1}" srcOrd="0" destOrd="0" presId="urn:microsoft.com/office/officeart/2005/8/layout/list1"/>
    <dgm:cxn modelId="{724E7C11-13AB-4B44-B6C9-48386E84854A}" type="presOf" srcId="{D4598B09-A3AA-42E6-A922-5A4B1EC4AD64}" destId="{AADF8932-4B58-4366-A25D-3144DD906801}" srcOrd="0" destOrd="0" presId="urn:microsoft.com/office/officeart/2005/8/layout/list1"/>
    <dgm:cxn modelId="{CD8F2A82-9891-4B4F-BE91-9130C53BDD9F}" srcId="{B192402E-D48E-4A20-9102-455829196172}" destId="{C3F77561-C33E-4A40-ACED-B48B9E47F3CA}" srcOrd="4" destOrd="0" parTransId="{6E6E7E88-1561-43FA-98CA-39DF10514085}" sibTransId="{797472AA-5509-460F-A00B-D84060BF70A1}"/>
    <dgm:cxn modelId="{05455E8B-69D0-4FF1-BDCA-691FFDD1D351}" type="presOf" srcId="{E8DBBD1F-2D2C-4512-B4E1-BEA9FE73A1B6}" destId="{2C48DC42-F3C9-4C6B-AAEB-6E62DBE680E2}" srcOrd="1" destOrd="0" presId="urn:microsoft.com/office/officeart/2005/8/layout/list1"/>
    <dgm:cxn modelId="{A951959C-5126-4E91-AC35-E0F53F429A66}" type="presOf" srcId="{9242ED1C-9BD9-4E8F-987C-629DA79CC431}" destId="{D0036104-8CF8-4697-BF47-593D901A6A3D}" srcOrd="0" destOrd="0" presId="urn:microsoft.com/office/officeart/2005/8/layout/list1"/>
    <dgm:cxn modelId="{A4A7C83A-6EAA-4795-AF85-37141E3C0DB1}" type="presOf" srcId="{C3F77561-C33E-4A40-ACED-B48B9E47F3CA}" destId="{8D4876A9-4F89-46A5-93DE-35700FE08BFB}" srcOrd="0" destOrd="0" presId="urn:microsoft.com/office/officeart/2005/8/layout/list1"/>
    <dgm:cxn modelId="{8AA652B6-80E5-4DA3-9F14-F9DB74777B4B}" type="presOf" srcId="{7569D38E-CEB4-47BD-8EEB-B781F8C85BF3}" destId="{F0369094-9F92-45E1-9FD5-B5F89D0FB2F2}"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 modelId="{DB4FB57F-5A07-46AA-A132-72F9C1B0647C}" type="presParOf" srcId="{48838873-4431-4954-9171-1238775AC576}" destId="{EE1DF380-F208-49AD-A11F-D8A5D3479FA2}" srcOrd="3" destOrd="0" presId="urn:microsoft.com/office/officeart/2005/8/layout/list1"/>
    <dgm:cxn modelId="{F803F066-C2B0-4463-833F-2CA5180C8AB3}" type="presParOf" srcId="{48838873-4431-4954-9171-1238775AC576}" destId="{14D05D55-D95C-4B9F-B798-5886B687E438}" srcOrd="4" destOrd="0" presId="urn:microsoft.com/office/officeart/2005/8/layout/list1"/>
    <dgm:cxn modelId="{56ED51B5-2D2C-451D-9C42-0EF3EA4E3AF0}" type="presParOf" srcId="{14D05D55-D95C-4B9F-B798-5886B687E438}" destId="{D0036104-8CF8-4697-BF47-593D901A6A3D}" srcOrd="0" destOrd="0" presId="urn:microsoft.com/office/officeart/2005/8/layout/list1"/>
    <dgm:cxn modelId="{219147E8-AF3F-4719-958A-DCAC36B90E8D}" type="presParOf" srcId="{14D05D55-D95C-4B9F-B798-5886B687E438}" destId="{FC897473-09A5-4992-9981-FB67AADF4BB2}" srcOrd="1" destOrd="0" presId="urn:microsoft.com/office/officeart/2005/8/layout/list1"/>
    <dgm:cxn modelId="{10649143-C18B-4C87-B3D1-D5E9D33C80BC}" type="presParOf" srcId="{48838873-4431-4954-9171-1238775AC576}" destId="{C8732860-32E2-4C71-A6A3-E46127A48467}" srcOrd="5" destOrd="0" presId="urn:microsoft.com/office/officeart/2005/8/layout/list1"/>
    <dgm:cxn modelId="{57BE789A-D7CD-4B06-8383-FEFB511558A8}" type="presParOf" srcId="{48838873-4431-4954-9171-1238775AC576}" destId="{A1389189-BA21-4693-A1B6-611E344AE4E1}" srcOrd="6" destOrd="0" presId="urn:microsoft.com/office/officeart/2005/8/layout/list1"/>
    <dgm:cxn modelId="{515B4496-3140-4DE3-8464-D99BE3AF5FFC}" type="presParOf" srcId="{48838873-4431-4954-9171-1238775AC576}" destId="{819674D5-CA49-46DC-8B8E-9715F35040FE}" srcOrd="7" destOrd="0" presId="urn:microsoft.com/office/officeart/2005/8/layout/list1"/>
    <dgm:cxn modelId="{401AF4D5-C7AA-4726-BBBE-A47BDDD0D3BC}" type="presParOf" srcId="{48838873-4431-4954-9171-1238775AC576}" destId="{185E9A49-CCC0-4E6D-83A7-A9DA00F24E60}" srcOrd="8" destOrd="0" presId="urn:microsoft.com/office/officeart/2005/8/layout/list1"/>
    <dgm:cxn modelId="{5C755CEC-B05B-48AC-9E5D-7E4C1238775D}" type="presParOf" srcId="{185E9A49-CCC0-4E6D-83A7-A9DA00F24E60}" destId="{4AB2E66B-F9E4-4A4E-BF05-BF9CBEF6A00A}" srcOrd="0" destOrd="0" presId="urn:microsoft.com/office/officeart/2005/8/layout/list1"/>
    <dgm:cxn modelId="{E0DCA2FB-B0FB-483E-9F04-38776D137506}" type="presParOf" srcId="{185E9A49-CCC0-4E6D-83A7-A9DA00F24E60}" destId="{2C48DC42-F3C9-4C6B-AAEB-6E62DBE680E2}" srcOrd="1" destOrd="0" presId="urn:microsoft.com/office/officeart/2005/8/layout/list1"/>
    <dgm:cxn modelId="{324EF2CE-D06F-4590-B0E5-8BBF92B658C6}" type="presParOf" srcId="{48838873-4431-4954-9171-1238775AC576}" destId="{5FECD770-DD03-467B-A9C2-3EB54A84CE58}" srcOrd="9" destOrd="0" presId="urn:microsoft.com/office/officeart/2005/8/layout/list1"/>
    <dgm:cxn modelId="{F519CE14-DD1D-449E-9840-8DDEE779CFD7}" type="presParOf" srcId="{48838873-4431-4954-9171-1238775AC576}" destId="{F0369094-9F92-45E1-9FD5-B5F89D0FB2F2}" srcOrd="10" destOrd="0" presId="urn:microsoft.com/office/officeart/2005/8/layout/list1"/>
    <dgm:cxn modelId="{A0474C21-1504-4547-815B-DEB9A72977A5}" type="presParOf" srcId="{48838873-4431-4954-9171-1238775AC576}" destId="{868D805A-4CA7-4D6E-8144-FCC7E1EBADC9}" srcOrd="11" destOrd="0" presId="urn:microsoft.com/office/officeart/2005/8/layout/list1"/>
    <dgm:cxn modelId="{B58CF1F6-71DA-4BF3-815D-244096425086}" type="presParOf" srcId="{48838873-4431-4954-9171-1238775AC576}" destId="{ED61FF9D-7635-4A54-88E1-BA730C886942}" srcOrd="12" destOrd="0" presId="urn:microsoft.com/office/officeart/2005/8/layout/list1"/>
    <dgm:cxn modelId="{0CEE1777-F4C1-4F7C-A017-4E326389EA74}" type="presParOf" srcId="{ED61FF9D-7635-4A54-88E1-BA730C886942}" destId="{41CD6E1E-A733-44DD-B6ED-819A41D91DB2}" srcOrd="0" destOrd="0" presId="urn:microsoft.com/office/officeart/2005/8/layout/list1"/>
    <dgm:cxn modelId="{977E2143-EE82-455B-B4A1-1447FC50ECF7}" type="presParOf" srcId="{ED61FF9D-7635-4A54-88E1-BA730C886942}" destId="{CA9A413B-CE69-40C9-886C-0D9D38861F28}" srcOrd="1" destOrd="0" presId="urn:microsoft.com/office/officeart/2005/8/layout/list1"/>
    <dgm:cxn modelId="{44CD678D-F3D0-44E7-8456-5D2148CE1D81}" type="presParOf" srcId="{48838873-4431-4954-9171-1238775AC576}" destId="{1D021434-2A86-4D91-9AF9-ABB7C583E0A9}" srcOrd="13" destOrd="0" presId="urn:microsoft.com/office/officeart/2005/8/layout/list1"/>
    <dgm:cxn modelId="{065C0A69-F476-4792-BEFE-336390BE183A}" type="presParOf" srcId="{48838873-4431-4954-9171-1238775AC576}" destId="{AADF8932-4B58-4366-A25D-3144DD906801}" srcOrd="14" destOrd="0" presId="urn:microsoft.com/office/officeart/2005/8/layout/list1"/>
    <dgm:cxn modelId="{095A80BB-9B3B-441F-B733-F037FB08B4B3}" type="presParOf" srcId="{48838873-4431-4954-9171-1238775AC576}" destId="{6FAE3192-05BC-4AD4-8602-7008098BEA9A}" srcOrd="15" destOrd="0" presId="urn:microsoft.com/office/officeart/2005/8/layout/list1"/>
    <dgm:cxn modelId="{3FBDDB04-4478-4318-85BD-597053784A1E}" type="presParOf" srcId="{48838873-4431-4954-9171-1238775AC576}" destId="{DEC0DDEA-80FD-4569-93E3-E701F6E61310}" srcOrd="16" destOrd="0" presId="urn:microsoft.com/office/officeart/2005/8/layout/list1"/>
    <dgm:cxn modelId="{AF573BF6-CF98-4944-9BCF-F18C4E54B1BC}" type="presParOf" srcId="{DEC0DDEA-80FD-4569-93E3-E701F6E61310}" destId="{8D4876A9-4F89-46A5-93DE-35700FE08BFB}" srcOrd="0" destOrd="0" presId="urn:microsoft.com/office/officeart/2005/8/layout/list1"/>
    <dgm:cxn modelId="{A9D670CF-DBA2-4B3E-875F-38F1C33184FB}" type="presParOf" srcId="{DEC0DDEA-80FD-4569-93E3-E701F6E61310}" destId="{59644A58-61F6-4896-957F-9F8BA0A02000}" srcOrd="1" destOrd="0" presId="urn:microsoft.com/office/officeart/2005/8/layout/list1"/>
    <dgm:cxn modelId="{8E103F38-F33B-4873-AE87-602F000AF977}" type="presParOf" srcId="{48838873-4431-4954-9171-1238775AC576}" destId="{0C456ADC-A344-44D3-B34D-DD6B10EA426D}" srcOrd="17" destOrd="0" presId="urn:microsoft.com/office/officeart/2005/8/layout/list1"/>
    <dgm:cxn modelId="{9F3AED2E-4ACE-4D94-9A33-E3C38A7182A6}" type="presParOf" srcId="{48838873-4431-4954-9171-1238775AC576}" destId="{12D9EB4E-52BB-4C4F-970A-21ED62F2BE4A}"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A315BEAF-7586-41BA-B089-3E59D08DA1DD}">
      <dgm:prSet/>
      <dgm:spPr>
        <a:ln w="57150">
          <a:solidFill>
            <a:schemeClr val="accent2">
              <a:lumMod val="50000"/>
            </a:schemeClr>
          </a:solidFill>
        </a:ln>
      </dgm:spPr>
      <dgm:t>
        <a:bodyPr/>
        <a:lstStyle/>
        <a:p>
          <a:r>
            <a:rPr lang="en-US" dirty="0"/>
            <a:t>About your child</a:t>
          </a:r>
        </a:p>
      </dgm:t>
    </dgm:pt>
    <dgm:pt modelId="{944D361B-52CC-4B82-988F-A4E09895BE28}" type="parTrans" cxnId="{C9A9349F-BE86-40CF-B02B-2E215A8818BA}">
      <dgm:prSet/>
      <dgm:spPr/>
      <dgm:t>
        <a:bodyPr/>
        <a:lstStyle/>
        <a:p>
          <a:endParaRPr lang="en-US"/>
        </a:p>
      </dgm:t>
    </dgm:pt>
    <dgm:pt modelId="{73D30C90-98BB-4B82-A0B4-83F1BEBB59D2}" type="sibTrans" cxnId="{C9A9349F-BE86-40CF-B02B-2E215A8818BA}">
      <dgm:prSet/>
      <dgm:spPr/>
      <dgm:t>
        <a:bodyPr/>
        <a:lstStyle/>
        <a:p>
          <a:endParaRPr lang="en-US"/>
        </a:p>
      </dgm:t>
    </dgm:pt>
    <dgm:pt modelId="{81D877D5-9127-4EAA-9D12-2EA8D8A488FD}">
      <dgm:prSet/>
      <dgm:spPr>
        <a:ln w="57150">
          <a:solidFill>
            <a:schemeClr val="accent2">
              <a:lumMod val="50000"/>
            </a:schemeClr>
          </a:solidFill>
        </a:ln>
      </dgm:spPr>
      <dgm:t>
        <a:bodyPr/>
        <a:lstStyle/>
        <a:p>
          <a:r>
            <a:rPr lang="en-US" dirty="0"/>
            <a:t>About your school</a:t>
          </a:r>
        </a:p>
      </dgm:t>
    </dgm:pt>
    <dgm:pt modelId="{C31008F2-06F8-482D-A67B-F0856EB14EF3}" type="parTrans" cxnId="{D786E6D1-5ADF-4973-96D9-7C8E1D9695C3}">
      <dgm:prSet/>
      <dgm:spPr/>
      <dgm:t>
        <a:bodyPr/>
        <a:lstStyle/>
        <a:p>
          <a:endParaRPr lang="en-US"/>
        </a:p>
      </dgm:t>
    </dgm:pt>
    <dgm:pt modelId="{363E4C9E-A0BA-41FD-B1EC-4C877CFD0724}" type="sibTrans" cxnId="{D786E6D1-5ADF-4973-96D9-7C8E1D9695C3}">
      <dgm:prSet/>
      <dgm:spPr/>
      <dgm:t>
        <a:bodyPr/>
        <a:lstStyle/>
        <a:p>
          <a:endParaRPr lang="en-US"/>
        </a:p>
      </dgm:t>
    </dgm:pt>
    <dgm:pt modelId="{1E27BF14-E7C7-4EBF-9953-8F85EF1BB579}">
      <dgm:prSet/>
      <dgm:spPr>
        <a:ln w="57150">
          <a:solidFill>
            <a:schemeClr val="accent2">
              <a:lumMod val="50000"/>
            </a:schemeClr>
          </a:solidFill>
        </a:ln>
      </dgm:spPr>
      <dgm:t>
        <a:bodyPr/>
        <a:lstStyle/>
        <a:p>
          <a:r>
            <a:rPr lang="en-US" dirty="0"/>
            <a:t>About wanting to be involved in the decision-	making process at the school, area and district</a:t>
          </a:r>
        </a:p>
      </dgm:t>
    </dgm:pt>
    <dgm:pt modelId="{601E0661-7493-48BF-9ABE-4BB9E0E55558}" type="parTrans" cxnId="{95696398-ACE5-4699-A510-F10608495E4B}">
      <dgm:prSet/>
      <dgm:spPr/>
      <dgm:t>
        <a:bodyPr/>
        <a:lstStyle/>
        <a:p>
          <a:endParaRPr lang="en-US"/>
        </a:p>
      </dgm:t>
    </dgm:pt>
    <dgm:pt modelId="{5ADAF7F4-0F1A-4B37-9B43-292A755430D0}" type="sibTrans" cxnId="{95696398-ACE5-4699-A510-F10608495E4B}">
      <dgm:prSet/>
      <dgm:spPr/>
      <dgm:t>
        <a:bodyPr/>
        <a:lstStyle/>
        <a:p>
          <a:endParaRPr lang="en-US"/>
        </a:p>
      </dgm:t>
    </dgm:pt>
    <dgm:pt modelId="{7345FE82-C6D7-40B0-AFED-94A532129FA1}">
      <dgm:prSet/>
      <dgm:spPr>
        <a:ln w="57150">
          <a:solidFill>
            <a:schemeClr val="accent2">
              <a:lumMod val="50000"/>
            </a:schemeClr>
          </a:solidFill>
        </a:ln>
      </dgm:spPr>
      <dgm:t>
        <a:bodyPr/>
        <a:lstStyle/>
        <a:p>
          <a:r>
            <a:rPr lang="en-US" dirty="0"/>
            <a:t>About promoting involvement</a:t>
          </a:r>
        </a:p>
      </dgm:t>
    </dgm:pt>
    <dgm:pt modelId="{B1216B50-A346-4469-8302-8136D7625BF4}" type="parTrans" cxnId="{2CB36470-94B2-4705-B914-CE9818544EBF}">
      <dgm:prSet/>
      <dgm:spPr/>
      <dgm:t>
        <a:bodyPr/>
        <a:lstStyle/>
        <a:p>
          <a:endParaRPr lang="en-US"/>
        </a:p>
      </dgm:t>
    </dgm:pt>
    <dgm:pt modelId="{646619F9-203A-4E17-B81D-A0BD4D588239}" type="sibTrans" cxnId="{2CB36470-94B2-4705-B914-CE9818544EBF}">
      <dgm:prSet/>
      <dgm:spPr/>
      <dgm:t>
        <a:bodyPr/>
        <a:lstStyle/>
        <a:p>
          <a:endParaRPr lang="en-US"/>
        </a:p>
      </dgm:t>
    </dgm:pt>
    <dgm:pt modelId="{F6A10C2E-0428-4E17-969C-33207A8DDD72}">
      <dgm:prSet/>
      <dgm:spPr>
        <a:solidFill>
          <a:schemeClr val="accent2">
            <a:lumMod val="50000"/>
          </a:schemeClr>
        </a:solidFill>
      </dgm:spPr>
      <dgm:t>
        <a:bodyPr/>
        <a:lstStyle/>
        <a:p>
          <a:r>
            <a:rPr lang="en-US" dirty="0"/>
            <a:t>You care…</a:t>
          </a:r>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t>
        <a:bodyPr/>
        <a:lstStyle/>
        <a:p>
          <a:endParaRPr lang="en-US"/>
        </a:p>
      </dgm:t>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t>
        <a:bodyPr/>
        <a:lstStyle/>
        <a:p>
          <a:endParaRPr lang="en-US"/>
        </a:p>
      </dgm:t>
    </dgm:pt>
    <dgm:pt modelId="{8FD2540F-D6C6-4FAE-AEF9-838EB51D32B7}" type="pres">
      <dgm:prSet presAssocID="{5395F473-4B00-496B-B453-6451BF799B09}" presName="parentText" presStyleLbl="node1" presStyleIdx="0" presStyleCnt="2">
        <dgm:presLayoutVars>
          <dgm:chMax val="0"/>
          <dgm:bulletEnabled val="1"/>
        </dgm:presLayoutVars>
      </dgm:prSet>
      <dgm:spPr/>
      <dgm:t>
        <a:bodyPr/>
        <a:lstStyle/>
        <a:p>
          <a:endParaRPr lang="en-US"/>
        </a:p>
      </dgm:t>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Y="24989" custLinFactY="-18674" custLinFactNeighborX="1648" custLinFactNeighborY="-1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t>
        <a:bodyPr/>
        <a:lstStyle/>
        <a:p>
          <a:endParaRPr lang="en-US"/>
        </a:p>
      </dgm:t>
    </dgm:pt>
    <dgm:pt modelId="{27760BCE-4EC8-431F-8297-582EB74FA07B}" type="pres">
      <dgm:prSet presAssocID="{F6A10C2E-0428-4E17-969C-33207A8DDD72}" presName="parentText" presStyleLbl="node1" presStyleIdx="1" presStyleCnt="2" custLinFactNeighborX="-100000" custLinFactNeighborY="-32321">
        <dgm:presLayoutVars>
          <dgm:chMax val="0"/>
          <dgm:bulletEnabled val="1"/>
        </dgm:presLayoutVars>
      </dgm:prSet>
      <dgm:spPr/>
      <dgm:t>
        <a:bodyPr/>
        <a:lstStyle/>
        <a:p>
          <a:endParaRPr lang="en-US"/>
        </a:p>
      </dgm:t>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LinFactNeighborX="400" custLinFactNeighborY="-24476">
        <dgm:presLayoutVars>
          <dgm:bulletEnabled val="1"/>
        </dgm:presLayoutVars>
      </dgm:prSet>
      <dgm:spPr/>
      <dgm:t>
        <a:bodyPr/>
        <a:lstStyle/>
        <a:p>
          <a:endParaRPr lang="en-US"/>
        </a:p>
      </dgm:t>
    </dgm:pt>
  </dgm:ptLst>
  <dgm:cxnLst>
    <dgm:cxn modelId="{EA3DD936-A2C3-404B-B6B9-4CE768F3A309}" type="presOf" srcId="{F6A10C2E-0428-4E17-969C-33207A8DDD72}" destId="{49CD06EF-922F-4EFB-90AC-B3A1426A7657}" srcOrd="0"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85229CB5-3F16-4ED4-96CE-EE5DBFB6175D}" type="presOf" srcId="{81D877D5-9127-4EAA-9D12-2EA8D8A488FD}" destId="{6024958E-724F-4F1C-82EC-F7DC92FAA7A4}" srcOrd="0" destOrd="1" presId="urn:microsoft.com/office/officeart/2005/8/layout/list1"/>
    <dgm:cxn modelId="{2CB36470-94B2-4705-B914-CE9818544EBF}" srcId="{F6A10C2E-0428-4E17-969C-33207A8DDD72}" destId="{7345FE82-C6D7-40B0-AFED-94A532129FA1}" srcOrd="3" destOrd="0" parTransId="{B1216B50-A346-4469-8302-8136D7625BF4}" sibTransId="{646619F9-203A-4E17-B81D-A0BD4D588239}"/>
    <dgm:cxn modelId="{098A33C8-EF1F-42D6-90BB-F842BCD78A15}" srcId="{B192402E-D48E-4A20-9102-455829196172}" destId="{F6A10C2E-0428-4E17-969C-33207A8DDD72}" srcOrd="1" destOrd="0" parTransId="{E0BED730-F24D-41FB-B08A-48C89B6CE32D}" sibTransId="{449B920E-D218-4234-AD59-496EB2A803C1}"/>
    <dgm:cxn modelId="{AE339F41-060F-42E4-8F38-07E61B61FEBF}" type="presOf" srcId="{7345FE82-C6D7-40B0-AFED-94A532129FA1}" destId="{6024958E-724F-4F1C-82EC-F7DC92FAA7A4}" srcOrd="0" destOrd="3" presId="urn:microsoft.com/office/officeart/2005/8/layout/list1"/>
    <dgm:cxn modelId="{D18B2A68-B4C5-4529-882D-42A88CBE85F3}" type="presOf" srcId="{A315BEAF-7586-41BA-B089-3E59D08DA1DD}" destId="{6024958E-724F-4F1C-82EC-F7DC92FAA7A4}"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B3E0EE30-D894-4008-ABB0-5B199570F926}" type="presOf" srcId="{F6A10C2E-0428-4E17-969C-33207A8DDD72}" destId="{27760BCE-4EC8-431F-8297-582EB74FA07B}" srcOrd="1" destOrd="0" presId="urn:microsoft.com/office/officeart/2005/8/layout/list1"/>
    <dgm:cxn modelId="{CDBAD05A-0E2C-4668-95C4-5994AED5F9FD}" type="presOf" srcId="{5395F473-4B00-496B-B453-6451BF799B09}" destId="{41263FEB-AFA6-401D-BF82-A2035F683122}" srcOrd="0" destOrd="0" presId="urn:microsoft.com/office/officeart/2005/8/layout/list1"/>
    <dgm:cxn modelId="{C9A9349F-BE86-40CF-B02B-2E215A8818BA}" srcId="{F6A10C2E-0428-4E17-969C-33207A8DDD72}" destId="{A315BEAF-7586-41BA-B089-3E59D08DA1DD}" srcOrd="0" destOrd="0" parTransId="{944D361B-52CC-4B82-988F-A4E09895BE28}" sibTransId="{73D30C90-98BB-4B82-A0B4-83F1BEBB59D2}"/>
    <dgm:cxn modelId="{D786E6D1-5ADF-4973-96D9-7C8E1D9695C3}" srcId="{F6A10C2E-0428-4E17-969C-33207A8DDD72}" destId="{81D877D5-9127-4EAA-9D12-2EA8D8A488FD}" srcOrd="1" destOrd="0" parTransId="{C31008F2-06F8-482D-A67B-F0856EB14EF3}" sibTransId="{363E4C9E-A0BA-41FD-B1EC-4C877CFD0724}"/>
    <dgm:cxn modelId="{565DA0F0-B0B6-496A-847E-3B2BCB0E7EC4}" type="presOf" srcId="{1E27BF14-E7C7-4EBF-9953-8F85EF1BB579}" destId="{6024958E-724F-4F1C-82EC-F7DC92FAA7A4}" srcOrd="0" destOrd="2" presId="urn:microsoft.com/office/officeart/2005/8/layout/list1"/>
    <dgm:cxn modelId="{B0E690FB-DA70-4241-B241-BDA0E1EC6176}" type="presOf" srcId="{5395F473-4B00-496B-B453-6451BF799B09}" destId="{8FD2540F-D6C6-4FAE-AEF9-838EB51D32B7}" srcOrd="1" destOrd="0" presId="urn:microsoft.com/office/officeart/2005/8/layout/list1"/>
    <dgm:cxn modelId="{95696398-ACE5-4699-A510-F10608495E4B}" srcId="{F6A10C2E-0428-4E17-969C-33207A8DDD72}" destId="{1E27BF14-E7C7-4EBF-9953-8F85EF1BB579}" srcOrd="2" destOrd="0" parTransId="{601E0661-7493-48BF-9ABE-4BB9E0E55558}" sibTransId="{5ADAF7F4-0F1A-4B37-9B43-292A755430D0}"/>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F6A10C2E-0428-4E17-969C-33207A8DDD72}">
      <dgm:prSet custT="1"/>
      <dgm:spPr>
        <a:solidFill>
          <a:schemeClr val="accent2">
            <a:lumMod val="50000"/>
          </a:schemeClr>
        </a:solidFill>
      </dgm:spPr>
      <dgm:t>
        <a:bodyPr/>
        <a:lstStyle/>
        <a:p>
          <a:r>
            <a:rPr lang="en-US" sz="2400" dirty="0"/>
            <a:t>We</a:t>
          </a:r>
          <a:r>
            <a:rPr lang="en-US" sz="2400" b="0" dirty="0"/>
            <a:t> are part of a team that advocates for children, our schools and our community stakeholders </a:t>
          </a:r>
          <a:endParaRPr lang="en-US" sz="2400" dirty="0"/>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ADC76878-A9B5-4342-9E33-DE13586A2F96}">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a:t>
          </a:r>
          <a:r>
            <a:rPr lang="en-US" sz="2800" b="0" dirty="0" smtClean="0"/>
            <a:t>equality </a:t>
          </a:r>
          <a:r>
            <a:rPr lang="en-US" sz="2800" b="0" dirty="0"/>
            <a:t>for all students and schools in policies.</a:t>
          </a:r>
        </a:p>
      </dgm:t>
    </dgm:pt>
    <dgm:pt modelId="{694BAFD7-D8F6-4401-A84D-C7C62CC76A00}" type="parTrans" cxnId="{62D4510C-B39F-4D6A-8917-06AD3047FE37}">
      <dgm:prSet/>
      <dgm:spPr/>
      <dgm:t>
        <a:bodyPr/>
        <a:lstStyle/>
        <a:p>
          <a:endParaRPr lang="en-US"/>
        </a:p>
      </dgm:t>
    </dgm:pt>
    <dgm:pt modelId="{427C9D9F-C287-460C-8947-BC628AAA330E}" type="sibTrans" cxnId="{62D4510C-B39F-4D6A-8917-06AD3047FE37}">
      <dgm:prSet/>
      <dgm:spPr/>
      <dgm:t>
        <a:bodyPr/>
        <a:lstStyle/>
        <a:p>
          <a:endParaRPr lang="en-US"/>
        </a:p>
      </dgm:t>
    </dgm:pt>
    <dgm:pt modelId="{97B57326-342A-415A-8313-A80AC4D8AC2B}">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defibrillators in every high school.  </a:t>
          </a:r>
        </a:p>
      </dgm:t>
    </dgm:pt>
    <dgm:pt modelId="{3CB07EBC-D488-401A-9299-7F0C38C573D0}" type="parTrans" cxnId="{A29B00F3-B85A-434F-9CB8-44093374341D}">
      <dgm:prSet/>
      <dgm:spPr/>
      <dgm:t>
        <a:bodyPr/>
        <a:lstStyle/>
        <a:p>
          <a:endParaRPr lang="en-US"/>
        </a:p>
      </dgm:t>
    </dgm:pt>
    <dgm:pt modelId="{8118A264-9975-4C24-ACDD-4A80FD4A4450}" type="sibTrans" cxnId="{A29B00F3-B85A-434F-9CB8-44093374341D}">
      <dgm:prSet/>
      <dgm:spPr/>
      <dgm:t>
        <a:bodyPr/>
        <a:lstStyle/>
        <a:p>
          <a:endParaRPr lang="en-US"/>
        </a:p>
      </dgm:t>
    </dgm:pt>
    <dgm:pt modelId="{5084DD35-AEAC-4774-8E15-AAE2BCA919B8}">
      <dgm:prSet custT="1"/>
      <dgm:spPr>
        <a:ln w="57150">
          <a:solidFill>
            <a:schemeClr val="accent2">
              <a:lumMod val="50000"/>
            </a:schemeClr>
          </a:solidFill>
        </a:ln>
      </dgm:spPr>
      <dgm:t>
        <a:bodyPr/>
        <a:lstStyle/>
        <a:p>
          <a:endParaRPr lang="en-US" sz="1600" b="0" dirty="0"/>
        </a:p>
      </dgm:t>
    </dgm:pt>
    <dgm:pt modelId="{432FF2A3-6D1B-45A1-9EA6-9E6805587B85}" type="parTrans" cxnId="{EB0259C2-8D5C-46C6-943E-311E18E8F993}">
      <dgm:prSet/>
      <dgm:spPr/>
      <dgm:t>
        <a:bodyPr/>
        <a:lstStyle/>
        <a:p>
          <a:endParaRPr lang="en-US"/>
        </a:p>
      </dgm:t>
    </dgm:pt>
    <dgm:pt modelId="{40FB3B14-D172-4657-8B43-8026F2588033}" type="sibTrans" cxnId="{EB0259C2-8D5C-46C6-943E-311E18E8F993}">
      <dgm:prSet/>
      <dgm:spPr/>
      <dgm:t>
        <a:bodyPr/>
        <a:lstStyle/>
        <a:p>
          <a:endParaRPr lang="en-US"/>
        </a:p>
      </dgm:t>
    </dgm:pt>
    <dgm:pt modelId="{3F9A9D92-00A1-44E1-BBB2-7CF5895A6710}">
      <dgm:prSet custT="1"/>
      <dgm:spPr>
        <a:ln w="57150">
          <a:solidFill>
            <a:schemeClr val="accent2">
              <a:lumMod val="50000"/>
            </a:schemeClr>
          </a:solidFill>
        </a:ln>
      </dgm:spPr>
      <dgm:t>
        <a:bodyPr/>
        <a:lstStyle/>
        <a:p>
          <a:endParaRPr lang="en-US" sz="1600" b="0" dirty="0"/>
        </a:p>
      </dgm:t>
    </dgm:pt>
    <dgm:pt modelId="{1233CAB8-653E-4191-820C-88F4CA2953C1}" type="parTrans" cxnId="{26F155C8-D3E2-4F49-A4D5-C0095BB31B34}">
      <dgm:prSet/>
      <dgm:spPr/>
      <dgm:t>
        <a:bodyPr/>
        <a:lstStyle/>
        <a:p>
          <a:endParaRPr lang="en-US"/>
        </a:p>
      </dgm:t>
    </dgm:pt>
    <dgm:pt modelId="{E734330F-0763-4131-8705-13B270D7CC08}" type="sibTrans" cxnId="{26F155C8-D3E2-4F49-A4D5-C0095BB31B34}">
      <dgm:prSet/>
      <dgm:spPr/>
      <dgm:t>
        <a:bodyPr/>
        <a:lstStyle/>
        <a:p>
          <a:endParaRPr lang="en-US"/>
        </a:p>
      </dgm:t>
    </dgm:pt>
    <dgm:pt modelId="{5A0A8ECE-E5CB-4C00-A1A3-1BE12AAE8C1F}">
      <dgm:prSet custT="1"/>
      <dgm:spPr>
        <a:ln w="57150">
          <a:solidFill>
            <a:schemeClr val="accent2">
              <a:lumMod val="50000"/>
            </a:schemeClr>
          </a:solidFill>
        </a:ln>
      </dgm:spPr>
      <dgm:t>
        <a:bodyPr/>
        <a:lstStyle/>
        <a:p>
          <a:endParaRPr lang="en-US" sz="1600" b="0" dirty="0"/>
        </a:p>
      </dgm:t>
    </dgm:pt>
    <dgm:pt modelId="{5CB54465-57C6-456C-8BCF-AB3873D5A8B4}" type="parTrans" cxnId="{7FFFB298-6AE7-4A3B-B0E8-F434F5BABE1E}">
      <dgm:prSet/>
      <dgm:spPr/>
      <dgm:t>
        <a:bodyPr/>
        <a:lstStyle/>
        <a:p>
          <a:endParaRPr lang="en-US"/>
        </a:p>
      </dgm:t>
    </dgm:pt>
    <dgm:pt modelId="{BEA13775-342B-4233-A2C7-D65BD16398DC}" type="sibTrans" cxnId="{7FFFB298-6AE7-4A3B-B0E8-F434F5BABE1E}">
      <dgm:prSet/>
      <dgm:spPr/>
      <dgm:t>
        <a:bodyPr/>
        <a:lstStyle/>
        <a:p>
          <a:endParaRPr lang="en-US"/>
        </a:p>
      </dgm:t>
    </dgm:pt>
    <dgm:pt modelId="{B5E63A43-C8B8-43EA-A404-10BE236C1CC1}">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the parents that can’t get involved.</a:t>
          </a:r>
        </a:p>
      </dgm:t>
    </dgm:pt>
    <dgm:pt modelId="{AF8EC901-DBD5-48E1-80DA-F33D103FFA59}" type="parTrans" cxnId="{345DDD9B-E796-4169-8DD6-D982D070525E}">
      <dgm:prSet/>
      <dgm:spPr/>
      <dgm:t>
        <a:bodyPr/>
        <a:lstStyle/>
        <a:p>
          <a:endParaRPr lang="en-US"/>
        </a:p>
      </dgm:t>
    </dgm:pt>
    <dgm:pt modelId="{1D16F2A7-358A-43D8-BFB8-0E6AA5D8EEB5}" type="sibTrans" cxnId="{345DDD9B-E796-4169-8DD6-D982D070525E}">
      <dgm:prSet/>
      <dgm:spPr/>
      <dgm:t>
        <a:bodyPr/>
        <a:lstStyle/>
        <a:p>
          <a:endParaRPr lang="en-US"/>
        </a:p>
      </dgm:t>
    </dgm:pt>
    <dgm:pt modelId="{A61F3804-9E09-40AD-9417-4A9F84703A6B}">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online transactions.</a:t>
          </a:r>
        </a:p>
      </dgm:t>
    </dgm:pt>
    <dgm:pt modelId="{FFFE227F-8140-442D-9870-4A68AD1180B4}" type="parTrans" cxnId="{2F277EA0-E79B-40B5-83B6-5475C89F9B7B}">
      <dgm:prSet/>
      <dgm:spPr/>
      <dgm:t>
        <a:bodyPr/>
        <a:lstStyle/>
        <a:p>
          <a:endParaRPr lang="en-US"/>
        </a:p>
      </dgm:t>
    </dgm:pt>
    <dgm:pt modelId="{BF1BF78D-8D34-4A62-BEF9-245108CE516A}" type="sibTrans" cxnId="{2F277EA0-E79B-40B5-83B6-5475C89F9B7B}">
      <dgm:prSet/>
      <dgm:spPr/>
      <dgm:t>
        <a:bodyPr/>
        <a:lstStyle/>
        <a:p>
          <a:endParaRPr lang="en-US"/>
        </a:p>
      </dgm:t>
    </dgm:pt>
    <dgm:pt modelId="{75F28B42-0B29-43C0-8ADF-17CCA018A7A1}">
      <dgm:prSet custT="1"/>
      <dgm:spPr>
        <a:ln w="57150">
          <a:solidFill>
            <a:schemeClr val="accent2">
              <a:lumMod val="50000"/>
            </a:schemeClr>
          </a:solidFill>
        </a:ln>
      </dgm:spPr>
      <dgm:t>
        <a:bodyPr/>
        <a:lstStyle/>
        <a:p>
          <a:endParaRPr lang="en-US" sz="1600" dirty="0"/>
        </a:p>
      </dgm:t>
    </dgm:pt>
    <dgm:pt modelId="{E8BEC15B-5AE0-48BD-ADF0-206B683A212C}" type="parTrans" cxnId="{DA9FA53D-AB34-4E8F-A1A7-A20A88B33203}">
      <dgm:prSet/>
      <dgm:spPr/>
      <dgm:t>
        <a:bodyPr/>
        <a:lstStyle/>
        <a:p>
          <a:endParaRPr lang="en-US"/>
        </a:p>
      </dgm:t>
    </dgm:pt>
    <dgm:pt modelId="{55AFF305-FE2B-458E-9A3F-CE0E6D18A57B}" type="sibTrans" cxnId="{DA9FA53D-AB34-4E8F-A1A7-A20A88B33203}">
      <dgm:prSet/>
      <dgm:spPr/>
      <dgm:t>
        <a:bodyPr/>
        <a:lstStyle/>
        <a:p>
          <a:endParaRPr lang="en-US"/>
        </a:p>
      </dgm:t>
    </dgm:pt>
    <dgm:pt modelId="{EBE84DDC-FD6D-4427-BCF2-29A63E4AC9F9}">
      <dgm:prSet custT="1"/>
      <dgm:spPr>
        <a:ln w="57150">
          <a:solidFill>
            <a:schemeClr val="accent2">
              <a:lumMod val="50000"/>
            </a:schemeClr>
          </a:solidFill>
        </a:ln>
      </dgm:spPr>
      <dgm:t>
        <a:bodyPr/>
        <a:lstStyle/>
        <a:p>
          <a:r>
            <a:rPr lang="en-US" sz="2800" b="1" dirty="0"/>
            <a:t>Advisory has:</a:t>
          </a:r>
          <a:endParaRPr lang="en-US" sz="1600" dirty="0"/>
        </a:p>
      </dgm:t>
    </dgm:pt>
    <dgm:pt modelId="{AE07E7B4-7C05-4092-A240-47E9E94DC302}" type="sibTrans" cxnId="{D31AC730-EE9D-4823-86CD-21D1A5407979}">
      <dgm:prSet/>
      <dgm:spPr/>
      <dgm:t>
        <a:bodyPr/>
        <a:lstStyle/>
        <a:p>
          <a:endParaRPr lang="en-US"/>
        </a:p>
      </dgm:t>
    </dgm:pt>
    <dgm:pt modelId="{F388F550-4471-4DB4-9652-3D5782F5AEFE}" type="parTrans" cxnId="{D31AC730-EE9D-4823-86CD-21D1A5407979}">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t>
        <a:bodyPr/>
        <a:lstStyle/>
        <a:p>
          <a:endParaRPr lang="en-US"/>
        </a:p>
      </dgm:t>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t>
        <a:bodyPr/>
        <a:lstStyle/>
        <a:p>
          <a:endParaRPr lang="en-US"/>
        </a:p>
      </dgm:t>
    </dgm:pt>
    <dgm:pt modelId="{8FD2540F-D6C6-4FAE-AEF9-838EB51D32B7}" type="pres">
      <dgm:prSet presAssocID="{5395F473-4B00-496B-B453-6451BF799B09}" presName="parentText" presStyleLbl="node1" presStyleIdx="0" presStyleCnt="2">
        <dgm:presLayoutVars>
          <dgm:chMax val="0"/>
          <dgm:bulletEnabled val="1"/>
        </dgm:presLayoutVars>
      </dgm:prSet>
      <dgm:spPr/>
      <dgm:t>
        <a:bodyPr/>
        <a:lstStyle/>
        <a:p>
          <a:endParaRPr lang="en-US"/>
        </a:p>
      </dgm:t>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X="77816" custScaleY="7521" custLinFactY="677269" custLinFactNeighborX="1156" custLinFactNeighborY="7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t>
        <a:bodyPr/>
        <a:lstStyle/>
        <a:p>
          <a:endParaRPr lang="en-US"/>
        </a:p>
      </dgm:t>
    </dgm:pt>
    <dgm:pt modelId="{27760BCE-4EC8-431F-8297-582EB74FA07B}" type="pres">
      <dgm:prSet presAssocID="{F6A10C2E-0428-4E17-969C-33207A8DDD72}" presName="parentText" presStyleLbl="node1" presStyleIdx="1" presStyleCnt="2" custScaleX="158489" custScaleY="431113" custLinFactY="-26748" custLinFactNeighborX="-44721" custLinFactNeighborY="-100000">
        <dgm:presLayoutVars>
          <dgm:chMax val="0"/>
          <dgm:bulletEnabled val="1"/>
        </dgm:presLayoutVars>
      </dgm:prSet>
      <dgm:spPr/>
      <dgm:t>
        <a:bodyPr/>
        <a:lstStyle/>
        <a:p>
          <a:endParaRPr lang="en-US"/>
        </a:p>
      </dgm:t>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ScaleX="100000" custScaleY="80632" custLinFactNeighborX="34" custLinFactNeighborY="-87670">
        <dgm:presLayoutVars>
          <dgm:bulletEnabled val="1"/>
        </dgm:presLayoutVars>
      </dgm:prSet>
      <dgm:spPr/>
      <dgm:t>
        <a:bodyPr/>
        <a:lstStyle/>
        <a:p>
          <a:endParaRPr lang="en-US"/>
        </a:p>
      </dgm:t>
    </dgm:pt>
  </dgm:ptLst>
  <dgm:cxnLst>
    <dgm:cxn modelId="{62D4510C-B39F-4D6A-8917-06AD3047FE37}" srcId="{F6A10C2E-0428-4E17-969C-33207A8DDD72}" destId="{ADC76878-A9B5-4342-9E33-DE13586A2F96}" srcOrd="2" destOrd="0" parTransId="{694BAFD7-D8F6-4401-A84D-C7C62CC76A00}" sibTransId="{427C9D9F-C287-460C-8947-BC628AAA330E}"/>
    <dgm:cxn modelId="{D31AC730-EE9D-4823-86CD-21D1A5407979}" srcId="{F6A10C2E-0428-4E17-969C-33207A8DDD72}" destId="{EBE84DDC-FD6D-4427-BCF2-29A63E4AC9F9}" srcOrd="1" destOrd="0" parTransId="{F388F550-4471-4DB4-9652-3D5782F5AEFE}" sibTransId="{AE07E7B4-7C05-4092-A240-47E9E94DC302}"/>
    <dgm:cxn modelId="{26F155C8-D3E2-4F49-A4D5-C0095BB31B34}" srcId="{F6A10C2E-0428-4E17-969C-33207A8DDD72}" destId="{3F9A9D92-00A1-44E1-BBB2-7CF5895A6710}" srcOrd="6" destOrd="0" parTransId="{1233CAB8-653E-4191-820C-88F4CA2953C1}" sibTransId="{E734330F-0763-4131-8705-13B270D7CC08}"/>
    <dgm:cxn modelId="{AE5A00AE-176B-4C6D-A1E6-2E49FD4292AF}" type="presOf" srcId="{3F9A9D92-00A1-44E1-BBB2-7CF5895A6710}" destId="{6024958E-724F-4F1C-82EC-F7DC92FAA7A4}" srcOrd="0" destOrd="6" presId="urn:microsoft.com/office/officeart/2005/8/layout/list1"/>
    <dgm:cxn modelId="{7F7129E4-D457-4DC9-816B-C21C7CCB2236}" type="presOf" srcId="{B5E63A43-C8B8-43EA-A404-10BE236C1CC1}" destId="{6024958E-724F-4F1C-82EC-F7DC92FAA7A4}" srcOrd="0" destOrd="5" presId="urn:microsoft.com/office/officeart/2005/8/layout/list1"/>
    <dgm:cxn modelId="{345DDD9B-E796-4169-8DD6-D982D070525E}" srcId="{F6A10C2E-0428-4E17-969C-33207A8DDD72}" destId="{B5E63A43-C8B8-43EA-A404-10BE236C1CC1}" srcOrd="5" destOrd="0" parTransId="{AF8EC901-DBD5-48E1-80DA-F33D103FFA59}" sibTransId="{1D16F2A7-358A-43D8-BFB8-0E6AA5D8EEB5}"/>
    <dgm:cxn modelId="{EA3DD936-A2C3-404B-B6B9-4CE768F3A309}" type="presOf" srcId="{F6A10C2E-0428-4E17-969C-33207A8DDD72}" destId="{49CD06EF-922F-4EFB-90AC-B3A1426A7657}" srcOrd="0" destOrd="0" presId="urn:microsoft.com/office/officeart/2005/8/layout/list1"/>
    <dgm:cxn modelId="{8FE95C42-4762-424A-A366-61EE946F9B61}" type="presOf" srcId="{5A0A8ECE-E5CB-4C00-A1A3-1BE12AAE8C1F}" destId="{6024958E-724F-4F1C-82EC-F7DC92FAA7A4}" srcOrd="0" destOrd="7" presId="urn:microsoft.com/office/officeart/2005/8/layout/list1"/>
    <dgm:cxn modelId="{260CC718-1C19-4A58-B25E-4613464E2BCD}" type="presOf" srcId="{B192402E-D48E-4A20-9102-455829196172}" destId="{48838873-4431-4954-9171-1238775AC576}" srcOrd="0" destOrd="0" presId="urn:microsoft.com/office/officeart/2005/8/layout/list1"/>
    <dgm:cxn modelId="{7FFFB298-6AE7-4A3B-B0E8-F434F5BABE1E}" srcId="{F6A10C2E-0428-4E17-969C-33207A8DDD72}" destId="{5A0A8ECE-E5CB-4C00-A1A3-1BE12AAE8C1F}" srcOrd="7" destOrd="0" parTransId="{5CB54465-57C6-456C-8BCF-AB3873D5A8B4}" sibTransId="{BEA13775-342B-4233-A2C7-D65BD16398DC}"/>
    <dgm:cxn modelId="{3BAA1645-D5C3-444B-BE76-B8DB08622E1C}" type="presOf" srcId="{EBE84DDC-FD6D-4427-BCF2-29A63E4AC9F9}" destId="{6024958E-724F-4F1C-82EC-F7DC92FAA7A4}" srcOrd="0" destOrd="1" presId="urn:microsoft.com/office/officeart/2005/8/layout/list1"/>
    <dgm:cxn modelId="{098A33C8-EF1F-42D6-90BB-F842BCD78A15}" srcId="{B192402E-D48E-4A20-9102-455829196172}" destId="{F6A10C2E-0428-4E17-969C-33207A8DDD72}" srcOrd="1" destOrd="0" parTransId="{E0BED730-F24D-41FB-B08A-48C89B6CE32D}" sibTransId="{449B920E-D218-4234-AD59-496EB2A803C1}"/>
    <dgm:cxn modelId="{5982C12B-3881-4E5F-910B-CA265FD5E102}" srcId="{B192402E-D48E-4A20-9102-455829196172}" destId="{5395F473-4B00-496B-B453-6451BF799B09}" srcOrd="0" destOrd="0" parTransId="{9C1152B7-4D34-4CA0-9DDC-F21FD4AEAD28}" sibTransId="{169C7AF9-916F-47C4-A9C3-3ACADEA4D272}"/>
    <dgm:cxn modelId="{B3E0EE30-D894-4008-ABB0-5B199570F926}" type="presOf" srcId="{F6A10C2E-0428-4E17-969C-33207A8DDD72}" destId="{27760BCE-4EC8-431F-8297-582EB74FA07B}" srcOrd="1" destOrd="0" presId="urn:microsoft.com/office/officeart/2005/8/layout/list1"/>
    <dgm:cxn modelId="{CDBAD05A-0E2C-4668-95C4-5994AED5F9FD}" type="presOf" srcId="{5395F473-4B00-496B-B453-6451BF799B09}" destId="{41263FEB-AFA6-401D-BF82-A2035F683122}" srcOrd="0" destOrd="0" presId="urn:microsoft.com/office/officeart/2005/8/layout/list1"/>
    <dgm:cxn modelId="{5128F38D-C4F9-4FEA-8FB3-24579059E24D}" type="presOf" srcId="{5084DD35-AEAC-4774-8E15-AAE2BCA919B8}" destId="{6024958E-724F-4F1C-82EC-F7DC92FAA7A4}" srcOrd="0" destOrd="8" presId="urn:microsoft.com/office/officeart/2005/8/layout/list1"/>
    <dgm:cxn modelId="{2F277EA0-E79B-40B5-83B6-5475C89F9B7B}" srcId="{F6A10C2E-0428-4E17-969C-33207A8DDD72}" destId="{A61F3804-9E09-40AD-9417-4A9F84703A6B}" srcOrd="3" destOrd="0" parTransId="{FFFE227F-8140-442D-9870-4A68AD1180B4}" sibTransId="{BF1BF78D-8D34-4A62-BEF9-245108CE516A}"/>
    <dgm:cxn modelId="{977C8291-205E-4C4A-8B2C-0420F1BD6F01}" type="presOf" srcId="{75F28B42-0B29-43C0-8ADF-17CCA018A7A1}" destId="{6024958E-724F-4F1C-82EC-F7DC92FAA7A4}" srcOrd="0" destOrd="0" presId="urn:microsoft.com/office/officeart/2005/8/layout/list1"/>
    <dgm:cxn modelId="{B0E690FB-DA70-4241-B241-BDA0E1EC6176}" type="presOf" srcId="{5395F473-4B00-496B-B453-6451BF799B09}" destId="{8FD2540F-D6C6-4FAE-AEF9-838EB51D32B7}" srcOrd="1" destOrd="0" presId="urn:microsoft.com/office/officeart/2005/8/layout/list1"/>
    <dgm:cxn modelId="{EB0259C2-8D5C-46C6-943E-311E18E8F993}" srcId="{F6A10C2E-0428-4E17-969C-33207A8DDD72}" destId="{5084DD35-AEAC-4774-8E15-AAE2BCA919B8}" srcOrd="8" destOrd="0" parTransId="{432FF2A3-6D1B-45A1-9EA6-9E6805587B85}" sibTransId="{40FB3B14-D172-4657-8B43-8026F2588033}"/>
    <dgm:cxn modelId="{F909D73A-D5B6-4649-A562-CE34A9806CB3}" type="presOf" srcId="{97B57326-342A-415A-8313-A80AC4D8AC2B}" destId="{6024958E-724F-4F1C-82EC-F7DC92FAA7A4}" srcOrd="0" destOrd="4" presId="urn:microsoft.com/office/officeart/2005/8/layout/list1"/>
    <dgm:cxn modelId="{6797162D-78D8-4C4B-AE4E-E34101BF9977}" type="presOf" srcId="{A61F3804-9E09-40AD-9417-4A9F84703A6B}" destId="{6024958E-724F-4F1C-82EC-F7DC92FAA7A4}" srcOrd="0" destOrd="3" presId="urn:microsoft.com/office/officeart/2005/8/layout/list1"/>
    <dgm:cxn modelId="{A29B00F3-B85A-434F-9CB8-44093374341D}" srcId="{F6A10C2E-0428-4E17-969C-33207A8DDD72}" destId="{97B57326-342A-415A-8313-A80AC4D8AC2B}" srcOrd="4" destOrd="0" parTransId="{3CB07EBC-D488-401A-9299-7F0C38C573D0}" sibTransId="{8118A264-9975-4C24-ACDD-4A80FD4A4450}"/>
    <dgm:cxn modelId="{DA9FA53D-AB34-4E8F-A1A7-A20A88B33203}" srcId="{F6A10C2E-0428-4E17-969C-33207A8DDD72}" destId="{75F28B42-0B29-43C0-8ADF-17CCA018A7A1}" srcOrd="0" destOrd="0" parTransId="{E8BEC15B-5AE0-48BD-ADF0-206B683A212C}" sibTransId="{55AFF305-FE2B-458E-9A3F-CE0E6D18A57B}"/>
    <dgm:cxn modelId="{5210A568-71CF-4C3C-B660-CA502AB01D91}" type="presOf" srcId="{ADC76878-A9B5-4342-9E33-DE13586A2F96}" destId="{6024958E-724F-4F1C-82EC-F7DC92FAA7A4}" srcOrd="0" destOrd="2" presId="urn:microsoft.com/office/officeart/2005/8/layout/list1"/>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800" noProof="1">
              <a:solidFill>
                <a:schemeClr val="bg1"/>
              </a:solidFill>
            </a:rPr>
            <a:t>Purpose of a School Advisory Forum</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blipFill rotWithShape="0">
          <a:blip xmlns:r="http://schemas.openxmlformats.org/officeDocument/2006/relationships" r:embed="rId1"/>
          <a:srcRect/>
          <a:stretch>
            <a:fillRect l="-9000" r="-9000"/>
          </a:stretch>
        </a:blip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noProof="1">
              <a:solidFill>
                <a:schemeClr val="bg1"/>
              </a:solidFill>
            </a:rPr>
            <a:t>The Roles of a School Advisory Forum Chair</a:t>
          </a:r>
          <a:endParaRPr lang="en-US" sz="16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noProof="1">
              <a:solidFill>
                <a:schemeClr val="bg1"/>
              </a:solidFill>
            </a:rPr>
            <a:t>The Duties of a School Advisory Forum Chair</a:t>
          </a:r>
          <a:endParaRPr lang="en-US" sz="2800" kern="1200" dirty="0">
            <a:solidFill>
              <a:srgbClr val="FFFFFF"/>
            </a:solidFill>
            <a:latin typeface="+mn-lt"/>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t>
        <a:bodyPr/>
        <a:lstStyle/>
        <a:p>
          <a:endParaRPr lang="en-US"/>
        </a:p>
      </dgm:t>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t>
        <a:bodyPr/>
        <a:lstStyle/>
        <a:p>
          <a:endParaRPr lang="en-US"/>
        </a:p>
      </dgm:t>
    </dgm:pt>
    <dgm:pt modelId="{8157E768-0524-44F1-8F00-7DF53576D2D6}" type="pres">
      <dgm:prSet presAssocID="{547F8894-C324-4B84-95BE-A51E4FE0FA16}" presName="sibTransNodeCircle" presStyleLbl="alignNode1" presStyleIdx="0" presStyleCnt="6" custScaleX="2000000" custScaleY="104850">
        <dgm:presLayoutVars>
          <dgm:chMax val="0"/>
          <dgm:bulletEnabled/>
        </dgm:presLayoutVars>
      </dgm:prSet>
      <dgm:spPr>
        <a:xfrm>
          <a:off x="990361" y="435133"/>
          <a:ext cx="1305401" cy="1305401"/>
        </a:xfrm>
        <a:prstGeom prst="rect">
          <a:avLst/>
        </a:prstGeom>
      </dgm:spPr>
      <dgm:t>
        <a:bodyPr/>
        <a:lstStyle/>
        <a:p>
          <a:endParaRPr lang="en-US"/>
        </a:p>
      </dgm:t>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t>
        <a:bodyPr/>
        <a:lstStyle/>
        <a:p>
          <a:endParaRPr lang="en-US"/>
        </a:p>
      </dgm:t>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3445"/>
      <dgm:spPr>
        <a:xfrm>
          <a:off x="3614737" y="0"/>
          <a:ext cx="3286125" cy="4351338"/>
        </a:xfrm>
        <a:prstGeom prst="rect">
          <a:avLst/>
        </a:prstGeom>
      </dgm:spPr>
      <dgm:t>
        <a:bodyPr/>
        <a:lstStyle/>
        <a:p>
          <a:endParaRPr lang="en-US"/>
        </a:p>
      </dgm:t>
    </dgm:pt>
    <dgm:pt modelId="{AFA09309-0DCE-4477-82D3-AAF980A85A37}" type="pres">
      <dgm:prSet presAssocID="{C9DED455-19B5-45BA-AEF1-572CA46E947B}" presName="sibTransNodeCircle" presStyleLbl="alignNode1" presStyleIdx="2" presStyleCnt="6" custScaleX="182245" custScaleY="44850">
        <dgm:presLayoutVars>
          <dgm:chMax val="0"/>
          <dgm:bulletEnabled/>
        </dgm:presLayoutVars>
      </dgm:prSet>
      <dgm:spPr>
        <a:xfrm>
          <a:off x="4605099" y="435133"/>
          <a:ext cx="1305401" cy="1305401"/>
        </a:xfrm>
        <a:prstGeom prst="rect">
          <a:avLst/>
        </a:prstGeom>
      </dgm:spPr>
      <dgm:t>
        <a:bodyPr/>
        <a:lstStyle/>
        <a:p>
          <a:endParaRPr lang="en-US"/>
        </a:p>
      </dgm:t>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t>
        <a:bodyPr/>
        <a:lstStyle/>
        <a:p>
          <a:endParaRPr lang="en-US"/>
        </a:p>
      </dgm:t>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Y="-130"/>
      <dgm:spPr>
        <a:xfrm>
          <a:off x="7229475" y="0"/>
          <a:ext cx="3286125" cy="4351338"/>
        </a:xfrm>
        <a:prstGeom prst="rect">
          <a:avLst/>
        </a:prstGeom>
      </dgm:spPr>
      <dgm:t>
        <a:bodyPr/>
        <a:lstStyle/>
        <a:p>
          <a:endParaRPr lang="en-US"/>
        </a:p>
      </dgm:t>
    </dgm:pt>
    <dgm:pt modelId="{9718E67E-2C8C-4093-AB5F-E3BEFAAEA31B}" type="pres">
      <dgm:prSet presAssocID="{10254594-A53F-49FE-B0F2-BC233EE7109F}" presName="sibTransNodeCircle" presStyleLbl="alignNode1" presStyleIdx="4" presStyleCnt="6" custScaleX="149935" custScaleY="25256">
        <dgm:presLayoutVars>
          <dgm:chMax val="0"/>
          <dgm:bulletEnabled/>
        </dgm:presLayoutVars>
      </dgm:prSet>
      <dgm:spPr>
        <a:xfrm>
          <a:off x="8219836" y="435133"/>
          <a:ext cx="1305401" cy="1305401"/>
        </a:xfrm>
        <a:prstGeom prst="rect">
          <a:avLst/>
        </a:prstGeom>
      </dgm:spPr>
      <dgm:t>
        <a:bodyPr/>
        <a:lstStyle/>
        <a:p>
          <a:endParaRPr lang="en-US"/>
        </a:p>
      </dgm:t>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t>
        <a:bodyPr/>
        <a:lstStyle/>
        <a:p>
          <a:endParaRPr lang="en-US"/>
        </a:p>
      </dgm:t>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469CA3A1-2EC0-458C-B828-8121A2D4750A}" type="presOf" srcId="{BB0ECF89-2783-4E78-A209-A16EF114A1AA}" destId="{ACE795D8-4182-4DF1-B098-DD0AD48044C8}"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B49FD08F-C9D7-4FC0-B446-ED9717719A00}" srcId="{BB0ECF89-2783-4E78-A209-A16EF114A1AA}" destId="{C2A3EC29-44BC-4E51-92DE-E27BF9CD4489}" srcOrd="2" destOrd="0" parTransId="{CE6B5045-A42D-4562-9588-2342D0E47934}" sibTransId="{10254594-A53F-49FE-B0F2-BC233EE7109F}"/>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Guidelines</a:t>
          </a:r>
        </a:p>
        <a:p>
          <a:pPr algn="ctr">
            <a:buNone/>
          </a:pPr>
          <a:r>
            <a:rPr lang="en-US" sz="3200" noProof="1">
              <a:solidFill>
                <a:srgbClr val="FFFFFF"/>
              </a:solidFill>
              <a:latin typeface="Calibri"/>
              <a:ea typeface="+mn-ea"/>
              <a:cs typeface="+mn-cs"/>
            </a:rPr>
            <a:t> </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a:t>
          </a:r>
          <a:r>
            <a:rPr lang="en-US" sz="3200" kern="1200" dirty="0" smtClean="0">
              <a:solidFill>
                <a:srgbClr val="FFFFFF"/>
              </a:solidFill>
              <a:latin typeface="Calibri"/>
              <a:ea typeface="+mn-ea"/>
              <a:cs typeface="+mn-cs"/>
            </a:rPr>
            <a:t>Bylaws</a:t>
          </a:r>
          <a:endParaRPr lang="en-US" sz="32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blipFill rotWithShape="0">
          <a:blip xmlns:r="http://schemas.openxmlformats.org/officeDocument/2006/relationships" r:embed="rId1"/>
          <a:srcRect/>
          <a:stretch>
            <a:fillRect l="-11000" r="-11000"/>
          </a:stretch>
        </a:blip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7A31AECA-2CF4-43BD-A03C-B1343C75CEB5}">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Robert’s Rules of Order</a:t>
          </a:r>
        </a:p>
        <a:p>
          <a:pPr algn="l">
            <a:buNone/>
          </a:pPr>
          <a:r>
            <a:rPr lang="en-US" sz="2600" noProof="1">
              <a:solidFill>
                <a:srgbClr val="FFFFFF"/>
              </a:solidFill>
              <a:latin typeface="Calibri"/>
              <a:ea typeface="+mn-ea"/>
              <a:cs typeface="+mn-cs"/>
            </a:rPr>
            <a:t> </a:t>
          </a:r>
        </a:p>
      </dgm:t>
    </dgm:pt>
    <dgm:pt modelId="{A85CDABE-486F-469D-8C8F-75108EFC3587}" type="parTrans" cxnId="{8E957BB9-E281-4395-A9FF-8F1BDC166F38}">
      <dgm:prSet/>
      <dgm:spPr/>
      <dgm:t>
        <a:bodyPr/>
        <a:lstStyle/>
        <a:p>
          <a:endParaRPr lang="en-US"/>
        </a:p>
      </dgm:t>
    </dgm:pt>
    <dgm:pt modelId="{1E07854B-B51D-4B93-9B51-469DA4DCE3F3}" type="sibTrans" cxnId="{8E957BB9-E281-4395-A9FF-8F1BDC166F38}">
      <dgm:prSe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t>
        <a:bodyPr/>
        <a:lstStyle/>
        <a:p>
          <a:endParaRPr lang="en-US"/>
        </a:p>
      </dgm:t>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custScaleY="100000" custLinFactNeighborX="0" custLinFactNeighborY="900"/>
      <dgm:spPr/>
      <dgm:t>
        <a:bodyPr/>
        <a:lstStyle/>
        <a:p>
          <a:endParaRPr lang="en-US"/>
        </a:p>
      </dgm:t>
    </dgm:pt>
    <dgm:pt modelId="{8157E768-0524-44F1-8F00-7DF53576D2D6}" type="pres">
      <dgm:prSet presAssocID="{547F8894-C324-4B84-95BE-A51E4FE0FA16}" presName="sibTransNodeCircle" presStyleLbl="alignNode1" presStyleIdx="0" presStyleCnt="8" custScaleX="151770" custScaleY="98687">
        <dgm:presLayoutVars>
          <dgm:chMax val="0"/>
          <dgm:bulletEnabled/>
        </dgm:presLayoutVars>
      </dgm:prSet>
      <dgm:spPr>
        <a:xfrm>
          <a:off x="990361" y="435133"/>
          <a:ext cx="1305401" cy="1305401"/>
        </a:xfrm>
        <a:prstGeom prst="rect">
          <a:avLst/>
        </a:prstGeom>
      </dgm:spPr>
      <dgm:t>
        <a:bodyPr/>
        <a:lstStyle/>
        <a:p>
          <a:endParaRPr lang="en-US"/>
        </a:p>
      </dgm:t>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t>
        <a:bodyPr/>
        <a:lstStyle/>
        <a:p>
          <a:endParaRPr lang="en-US"/>
        </a:p>
      </dgm:t>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4" custLinFactNeighborX="2664" custLinFactNeighborY="-61"/>
      <dgm:spPr>
        <a:xfrm>
          <a:off x="3614737" y="0"/>
          <a:ext cx="3286125" cy="4351338"/>
        </a:xfrm>
        <a:prstGeom prst="rect">
          <a:avLst/>
        </a:prstGeom>
      </dgm:spPr>
      <dgm:t>
        <a:bodyPr/>
        <a:lstStyle/>
        <a:p>
          <a:endParaRPr lang="en-US"/>
        </a:p>
      </dgm:t>
    </dgm:pt>
    <dgm:pt modelId="{AFA09309-0DCE-4477-82D3-AAF980A85A37}" type="pres">
      <dgm:prSet presAssocID="{C9DED455-19B5-45BA-AEF1-572CA46E947B}" presName="sibTransNodeCircle" presStyleLbl="alignNode1" presStyleIdx="2" presStyleCnt="8" custScaleX="338294" custScaleY="111011" custLinFactX="555938" custLinFactNeighborX="600000" custLinFactNeighborY="-4294">
        <dgm:presLayoutVars>
          <dgm:chMax val="0"/>
          <dgm:bulletEnabled/>
        </dgm:presLayoutVars>
      </dgm:prSet>
      <dgm:spPr>
        <a:xfrm>
          <a:off x="4605099" y="435133"/>
          <a:ext cx="1305401" cy="1305401"/>
        </a:xfrm>
        <a:prstGeom prst="rect">
          <a:avLst/>
        </a:prstGeom>
      </dgm:spPr>
      <dgm:t>
        <a:bodyPr/>
        <a:lstStyle/>
        <a:p>
          <a:endParaRPr lang="en-US"/>
        </a:p>
      </dgm:t>
    </dgm:pt>
    <dgm:pt modelId="{70685E0F-5EC9-4D84-80D5-F2F78DC3CFFC}" type="pres">
      <dgm:prSet presAssocID="{CE11A269-561D-4BA1-BC45-87F6759FD368}" presName="bottomLine" presStyleLbl="alignNode1" presStyleIdx="3" presStyleCnt="8">
        <dgm:presLayoutVars/>
      </dgm:prSet>
      <dgm:spPr/>
    </dgm:pt>
    <dgm:pt modelId="{E8E0C55E-232A-41CA-87BA-45B86ABED6ED}" type="pres">
      <dgm:prSet presAssocID="{CE11A269-561D-4BA1-BC45-87F6759FD368}" presName="nodeText" presStyleLbl="bgAccFollowNode1" presStyleIdx="1" presStyleCnt="4">
        <dgm:presLayoutVars>
          <dgm:bulletEnabled val="1"/>
        </dgm:presLayoutVars>
      </dgm:prSet>
      <dgm:spPr/>
      <dgm:t>
        <a:bodyPr/>
        <a:lstStyle/>
        <a:p>
          <a:endParaRPr lang="en-US"/>
        </a:p>
      </dgm:t>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4" custLinFactNeighborY="-130"/>
      <dgm:spPr>
        <a:xfrm>
          <a:off x="7229475" y="0"/>
          <a:ext cx="3286125" cy="4351338"/>
        </a:xfrm>
        <a:prstGeom prst="rect">
          <a:avLst/>
        </a:prstGeom>
      </dgm:spPr>
      <dgm:t>
        <a:bodyPr/>
        <a:lstStyle/>
        <a:p>
          <a:endParaRPr lang="en-US"/>
        </a:p>
      </dgm:t>
    </dgm:pt>
    <dgm:pt modelId="{9718E67E-2C8C-4093-AB5F-E3BEFAAEA31B}" type="pres">
      <dgm:prSet presAssocID="{10254594-A53F-49FE-B0F2-BC233EE7109F}" presName="sibTransNodeCircle" presStyleLbl="alignNode1" presStyleIdx="4" presStyleCnt="8" custScaleX="103580" custScaleY="68241">
        <dgm:presLayoutVars>
          <dgm:chMax val="0"/>
          <dgm:bulletEnabled/>
        </dgm:presLayoutVars>
      </dgm:prSet>
      <dgm:spPr>
        <a:xfrm>
          <a:off x="8219836" y="435133"/>
          <a:ext cx="1305401" cy="1305401"/>
        </a:xfrm>
        <a:prstGeom prst="rect">
          <a:avLst/>
        </a:prstGeom>
      </dgm:spPr>
      <dgm:t>
        <a:bodyPr/>
        <a:lstStyle/>
        <a:p>
          <a:endParaRPr lang="en-US"/>
        </a:p>
      </dgm:t>
    </dgm:pt>
    <dgm:pt modelId="{13CAC05E-7817-4F00-94BF-9DC0F20DF1D8}" type="pres">
      <dgm:prSet presAssocID="{C2A3EC29-44BC-4E51-92DE-E27BF9CD4489}" presName="bottomLine" presStyleLbl="alignNode1" presStyleIdx="5" presStyleCnt="8">
        <dgm:presLayoutVars/>
      </dgm:prSet>
      <dgm:spPr/>
    </dgm:pt>
    <dgm:pt modelId="{90A7E684-CAA3-435E-B654-85F1BA7D2B87}" type="pres">
      <dgm:prSet presAssocID="{C2A3EC29-44BC-4E51-92DE-E27BF9CD4489}" presName="nodeText" presStyleLbl="bgAccFollowNode1" presStyleIdx="2" presStyleCnt="4">
        <dgm:presLayoutVars>
          <dgm:bulletEnabled val="1"/>
        </dgm:presLayoutVars>
      </dgm:prSet>
      <dgm:spPr/>
      <dgm:t>
        <a:bodyPr/>
        <a:lstStyle/>
        <a:p>
          <a:endParaRPr lang="en-US"/>
        </a:p>
      </dgm:t>
    </dgm:pt>
    <dgm:pt modelId="{362CEEC4-5B76-481D-8CF1-20C1F2793D5E}" type="pres">
      <dgm:prSet presAssocID="{10254594-A53F-49FE-B0F2-BC233EE7109F}" presName="sibTrans" presStyleCnt="0"/>
      <dgm:spPr/>
    </dgm:pt>
    <dgm:pt modelId="{2C79AD0E-A1AD-4475-B22B-37960625B755}" type="pres">
      <dgm:prSet presAssocID="{7A31AECA-2CF4-43BD-A03C-B1343C75CEB5}" presName="compositeNode" presStyleCnt="0">
        <dgm:presLayoutVars>
          <dgm:bulletEnabled val="1"/>
        </dgm:presLayoutVars>
      </dgm:prSet>
      <dgm:spPr/>
    </dgm:pt>
    <dgm:pt modelId="{D0E0DC5E-F39D-4518-A341-8EA5895F7900}" type="pres">
      <dgm:prSet presAssocID="{7A31AECA-2CF4-43BD-A03C-B1343C75CEB5}" presName="bgRect" presStyleLbl="bgAccFollowNode1" presStyleIdx="3" presStyleCnt="4" custScaleY="100000" custLinFactNeighborX="0" custLinFactNeighborY="900"/>
      <dgm:spPr/>
      <dgm:t>
        <a:bodyPr/>
        <a:lstStyle/>
        <a:p>
          <a:endParaRPr lang="en-US"/>
        </a:p>
      </dgm:t>
    </dgm:pt>
    <dgm:pt modelId="{DA80273D-1D96-4E02-B8D8-27E7C1836F4D}" type="pres">
      <dgm:prSet presAssocID="{1E07854B-B51D-4B93-9B51-469DA4DCE3F3}" presName="sibTransNodeCircle" presStyleLbl="alignNode1" presStyleIdx="6" presStyleCnt="8" custScaleX="151770" custScaleY="98687">
        <dgm:presLayoutVars>
          <dgm:chMax val="0"/>
          <dgm:bulletEnabled/>
        </dgm:presLayoutVars>
      </dgm:prSet>
      <dgm:spPr>
        <a:prstGeom prst="rect">
          <a:avLst/>
        </a:prstGeom>
      </dgm:spPr>
      <dgm:t>
        <a:bodyPr/>
        <a:lstStyle/>
        <a:p>
          <a:endParaRPr lang="en-US"/>
        </a:p>
      </dgm:t>
    </dgm:pt>
    <dgm:pt modelId="{05EBA332-36CC-4339-9B78-24AF038BC93F}" type="pres">
      <dgm:prSet presAssocID="{7A31AECA-2CF4-43BD-A03C-B1343C75CEB5}" presName="bottomLine" presStyleLbl="alignNode1" presStyleIdx="7" presStyleCnt="8">
        <dgm:presLayoutVars/>
      </dgm:prSet>
      <dgm:spPr/>
    </dgm:pt>
    <dgm:pt modelId="{DB72F0D1-B761-46EE-A958-A130445BAC56}" type="pres">
      <dgm:prSet presAssocID="{7A31AECA-2CF4-43BD-A03C-B1343C75CEB5}" presName="nodeText" presStyleLbl="bgAccFollowNode1" presStyleIdx="3" presStyleCnt="4">
        <dgm:presLayoutVars>
          <dgm:bulletEnabled val="1"/>
        </dgm:presLayoutVars>
      </dgm:prSet>
      <dgm:spPr/>
      <dgm:t>
        <a:bodyPr/>
        <a:lstStyle/>
        <a:p>
          <a:endParaRPr lang="en-US"/>
        </a:p>
      </dgm:t>
    </dgm:pt>
  </dgm:ptLst>
  <dgm:cxnLst>
    <dgm:cxn modelId="{2E9E5A02-0CE8-4569-9B67-05EE24CE2438}" srcId="{BB0ECF89-2783-4E78-A209-A16EF114A1AA}" destId="{CE11A269-561D-4BA1-BC45-87F6759FD368}" srcOrd="1" destOrd="0" parTransId="{4A66CBC3-2E89-46E5-B2EA-1705F05E6FDD}" sibTransId="{C9DED455-19B5-45BA-AEF1-572CA46E947B}"/>
    <dgm:cxn modelId="{8E957BB9-E281-4395-A9FF-8F1BDC166F38}" srcId="{BB0ECF89-2783-4E78-A209-A16EF114A1AA}" destId="{7A31AECA-2CF4-43BD-A03C-B1343C75CEB5}" srcOrd="3" destOrd="0" parTransId="{A85CDABE-486F-469D-8C8F-75108EFC3587}" sibTransId="{1E07854B-B51D-4B93-9B51-469DA4DCE3F3}"/>
    <dgm:cxn modelId="{D2545B17-F0FC-41C0-8AE6-C63C564398B0}" type="presOf" srcId="{CE11A269-561D-4BA1-BC45-87F6759FD368}" destId="{AE95CEBE-1AD7-41D4-9CEE-5BA77CA8C01E}"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35F6E1EF-5BD5-4931-A5A1-DD5FCA8D1851}" type="presOf" srcId="{1E07854B-B51D-4B93-9B51-469DA4DCE3F3}" destId="{DA80273D-1D96-4E02-B8D8-27E7C1836F4D}"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469CA3A1-2EC0-458C-B828-8121A2D4750A}" type="presOf" srcId="{BB0ECF89-2783-4E78-A209-A16EF114A1AA}" destId="{ACE795D8-4182-4DF1-B098-DD0AD48044C8}"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1808220-C659-45D5-8EAA-D5EF73ADD27D}" type="presOf" srcId="{7A31AECA-2CF4-43BD-A03C-B1343C75CEB5}" destId="{DB72F0D1-B761-46EE-A958-A130445BAC56}" srcOrd="1" destOrd="0" presId="urn:microsoft.com/office/officeart/2016/7/layout/LinProcess3"/>
    <dgm:cxn modelId="{E2F7DE88-5C54-4759-9EB8-C29725853020}" type="presOf" srcId="{7A31AECA-2CF4-43BD-A03C-B1343C75CEB5}" destId="{D0E0DC5E-F39D-4518-A341-8EA5895F7900}" srcOrd="0"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B49FD08F-C9D7-4FC0-B446-ED9717719A00}" srcId="{BB0ECF89-2783-4E78-A209-A16EF114A1AA}" destId="{C2A3EC29-44BC-4E51-92DE-E27BF9CD4489}" srcOrd="2" destOrd="0" parTransId="{CE6B5045-A42D-4562-9588-2342D0E47934}" sibTransId="{10254594-A53F-49FE-B0F2-BC233EE7109F}"/>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 modelId="{7177C4BB-52AF-4F76-8343-9D0F95D11021}" type="presParOf" srcId="{ACE795D8-4182-4DF1-B098-DD0AD48044C8}" destId="{362CEEC4-5B76-481D-8CF1-20C1F2793D5E}" srcOrd="5" destOrd="0" presId="urn:microsoft.com/office/officeart/2016/7/layout/LinProcess3"/>
    <dgm:cxn modelId="{66B632F8-2D60-4996-95B2-B59900954AD8}" type="presParOf" srcId="{ACE795D8-4182-4DF1-B098-DD0AD48044C8}" destId="{2C79AD0E-A1AD-4475-B22B-37960625B755}" srcOrd="6" destOrd="0" presId="urn:microsoft.com/office/officeart/2016/7/layout/LinProcess3"/>
    <dgm:cxn modelId="{8DFF8D08-F18B-47CA-B237-BC10353AAA83}" type="presParOf" srcId="{2C79AD0E-A1AD-4475-B22B-37960625B755}" destId="{D0E0DC5E-F39D-4518-A341-8EA5895F7900}" srcOrd="0" destOrd="0" presId="urn:microsoft.com/office/officeart/2016/7/layout/LinProcess3"/>
    <dgm:cxn modelId="{F3BFFA1D-0F17-45E8-9D54-6B6A87E2EBCD}" type="presParOf" srcId="{2C79AD0E-A1AD-4475-B22B-37960625B755}" destId="{DA80273D-1D96-4E02-B8D8-27E7C1836F4D}" srcOrd="1" destOrd="0" presId="urn:microsoft.com/office/officeart/2016/7/layout/LinProcess3"/>
    <dgm:cxn modelId="{03104F7E-9C61-4124-8CAD-B1FBE466DE92}" type="presParOf" srcId="{2C79AD0E-A1AD-4475-B22B-37960625B755}" destId="{05EBA332-36CC-4339-9B78-24AF038BC93F}" srcOrd="2" destOrd="0" presId="urn:microsoft.com/office/officeart/2016/7/layout/LinProcess3"/>
    <dgm:cxn modelId="{BBE7DA32-C7AE-4587-8089-410BCDB0214D}" type="presParOf" srcId="{2C79AD0E-A1AD-4475-B22B-37960625B755}" destId="{DB72F0D1-B761-46EE-A958-A130445BAC56}"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800" noProof="1">
              <a:solidFill>
                <a:schemeClr val="bg1"/>
              </a:solidFill>
            </a:rPr>
            <a:t>Required</a:t>
          </a:r>
        </a:p>
        <a:p>
          <a:pPr algn="ctr"/>
          <a:r>
            <a:rPr lang="en-US" sz="2800" noProof="1" smtClean="0">
              <a:solidFill>
                <a:schemeClr val="bg1"/>
              </a:solidFill>
            </a:rPr>
            <a:t>Prepare</a:t>
          </a:r>
        </a:p>
        <a:p>
          <a:pPr algn="ctr"/>
          <a:r>
            <a:rPr lang="en-US" sz="2800" noProof="1" smtClean="0">
              <a:solidFill>
                <a:schemeClr val="bg1"/>
              </a:solidFill>
            </a:rPr>
            <a:t>Guide</a:t>
          </a:r>
          <a:endParaRPr lang="en-US" sz="2800" noProof="1">
            <a:solidFill>
              <a:schemeClr val="bg1"/>
            </a:solidFill>
          </a:endParaRPr>
        </a:p>
        <a:p>
          <a:pPr algn="ctr"/>
          <a:endParaRPr lang="en-US" sz="28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custT="1"/>
      <dgm:spPr>
        <a:ln>
          <a:noFill/>
        </a:ln>
        <a:effectLst/>
      </dgm:spPr>
      <dgm:t>
        <a:bodyPr/>
        <a:lstStyle/>
        <a:p>
          <a:endParaRPr lang="en-US" sz="1200"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t>
        <a:bodyPr/>
        <a:lstStyle/>
        <a:p>
          <a:endParaRPr lang="en-US"/>
        </a:p>
      </dgm:t>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t>
        <a:bodyPr/>
        <a:lstStyle/>
        <a:p>
          <a:endParaRPr lang="en-US"/>
        </a:p>
      </dgm:t>
    </dgm:pt>
    <dgm:pt modelId="{8157E768-0524-44F1-8F00-7DF53576D2D6}" type="pres">
      <dgm:prSet presAssocID="{547F8894-C324-4B84-95BE-A51E4FE0FA16}" presName="sibTransNodeCircle" presStyleLbl="alignNode1" presStyleIdx="0" presStyleCnt="6" custScaleX="400206" custScaleY="80288">
        <dgm:presLayoutVars>
          <dgm:chMax val="0"/>
          <dgm:bulletEnabled/>
        </dgm:presLayoutVars>
      </dgm:prSet>
      <dgm:spPr>
        <a:xfrm>
          <a:off x="990361" y="435133"/>
          <a:ext cx="1305401" cy="1305401"/>
        </a:xfrm>
        <a:prstGeom prst="rect">
          <a:avLst/>
        </a:prstGeom>
      </dgm:spPr>
      <dgm:t>
        <a:bodyPr/>
        <a:lstStyle/>
        <a:p>
          <a:endParaRPr lang="en-US"/>
        </a:p>
      </dgm:t>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t>
        <a:bodyPr/>
        <a:lstStyle/>
        <a:p>
          <a:endParaRPr lang="en-US"/>
        </a:p>
      </dgm:t>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900"/>
      <dgm:spPr>
        <a:xfrm>
          <a:off x="3614737" y="0"/>
          <a:ext cx="3286125" cy="4351338"/>
        </a:xfrm>
        <a:prstGeom prst="rect">
          <a:avLst/>
        </a:prstGeom>
      </dgm:spPr>
      <dgm:t>
        <a:bodyPr/>
        <a:lstStyle/>
        <a:p>
          <a:endParaRPr lang="en-US"/>
        </a:p>
      </dgm:t>
    </dgm:pt>
    <dgm:pt modelId="{AFA09309-0DCE-4477-82D3-AAF980A85A37}" type="pres">
      <dgm:prSet presAssocID="{C9DED455-19B5-45BA-AEF1-572CA46E947B}" presName="sibTransNodeCircle" presStyleLbl="alignNode1" presStyleIdx="2" presStyleCnt="6" custScaleX="171590" custScaleY="23627">
        <dgm:presLayoutVars>
          <dgm:chMax val="0"/>
          <dgm:bulletEnabled/>
        </dgm:presLayoutVars>
      </dgm:prSet>
      <dgm:spPr>
        <a:xfrm>
          <a:off x="4605099" y="435133"/>
          <a:ext cx="1305401" cy="1305401"/>
        </a:xfrm>
        <a:prstGeom prst="rect">
          <a:avLst/>
        </a:prstGeom>
      </dgm:spPr>
      <dgm:t>
        <a:bodyPr/>
        <a:lstStyle/>
        <a:p>
          <a:endParaRPr lang="en-US"/>
        </a:p>
      </dgm:t>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t>
        <a:bodyPr/>
        <a:lstStyle/>
        <a:p>
          <a:endParaRPr lang="en-US"/>
        </a:p>
      </dgm:t>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Y="-130"/>
      <dgm:spPr>
        <a:xfrm>
          <a:off x="7229475" y="0"/>
          <a:ext cx="3286125" cy="4351338"/>
        </a:xfrm>
        <a:prstGeom prst="rect">
          <a:avLst/>
        </a:prstGeom>
      </dgm:spPr>
      <dgm:t>
        <a:bodyPr/>
        <a:lstStyle/>
        <a:p>
          <a:endParaRPr lang="en-US"/>
        </a:p>
      </dgm:t>
    </dgm:pt>
    <dgm:pt modelId="{9718E67E-2C8C-4093-AB5F-E3BEFAAEA31B}" type="pres">
      <dgm:prSet presAssocID="{10254594-A53F-49FE-B0F2-BC233EE7109F}" presName="sibTransNodeCircle" presStyleLbl="alignNode1" presStyleIdx="4" presStyleCnt="6" custScaleX="103580" custScaleY="68241">
        <dgm:presLayoutVars>
          <dgm:chMax val="0"/>
          <dgm:bulletEnabled/>
        </dgm:presLayoutVars>
      </dgm:prSet>
      <dgm:spPr>
        <a:xfrm>
          <a:off x="8219836" y="435133"/>
          <a:ext cx="1305401" cy="1305401"/>
        </a:xfrm>
        <a:prstGeom prst="rect">
          <a:avLst/>
        </a:prstGeom>
      </dgm:spPr>
      <dgm:t>
        <a:bodyPr/>
        <a:lstStyle/>
        <a:p>
          <a:endParaRPr lang="en-US"/>
        </a:p>
      </dgm:t>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t>
        <a:bodyPr/>
        <a:lstStyle/>
        <a:p>
          <a:endParaRPr lang="en-US"/>
        </a:p>
      </dgm:t>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469CA3A1-2EC0-458C-B828-8121A2D4750A}" type="presOf" srcId="{BB0ECF89-2783-4E78-A209-A16EF114A1AA}" destId="{ACE795D8-4182-4DF1-B098-DD0AD48044C8}"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B49FD08F-C9D7-4FC0-B446-ED9717719A00}" srcId="{BB0ECF89-2783-4E78-A209-A16EF114A1AA}" destId="{C2A3EC29-44BC-4E51-92DE-E27BF9CD4489}" srcOrd="2" destOrd="0" parTransId="{CE6B5045-A42D-4562-9588-2342D0E47934}" sibTransId="{10254594-A53F-49FE-B0F2-BC233EE7109F}"/>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25729-045C-4831-ADE0-271B477D44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508A476-EC0C-41BA-9C42-ACA4FCFC4869}">
      <dgm:prSet phldrT="[Text]"/>
      <dgm:spPr>
        <a:solidFill>
          <a:schemeClr val="accent2">
            <a:lumMod val="50000"/>
          </a:schemeClr>
        </a:solidFill>
      </dgm:spPr>
      <dgm:t>
        <a:bodyPr/>
        <a:lstStyle/>
        <a:p>
          <a:r>
            <a:rPr lang="en-US" dirty="0"/>
            <a:t>MOTION</a:t>
          </a:r>
        </a:p>
      </dgm:t>
    </dgm:pt>
    <dgm:pt modelId="{5C25EB2C-9F15-49E4-A2FB-08ECAA99DD79}" type="parTrans" cxnId="{EF1A49AF-11C8-47B0-BF5B-99CF9A89BA6E}">
      <dgm:prSet/>
      <dgm:spPr/>
      <dgm:t>
        <a:bodyPr/>
        <a:lstStyle/>
        <a:p>
          <a:endParaRPr lang="en-US"/>
        </a:p>
      </dgm:t>
    </dgm:pt>
    <dgm:pt modelId="{0878B4D3-D964-4C38-B4B4-32CD20EB77FF}" type="sibTrans" cxnId="{EF1A49AF-11C8-47B0-BF5B-99CF9A89BA6E}">
      <dgm:prSet/>
      <dgm:spPr/>
      <dgm:t>
        <a:bodyPr/>
        <a:lstStyle/>
        <a:p>
          <a:endParaRPr lang="en-US"/>
        </a:p>
      </dgm:t>
    </dgm:pt>
    <dgm:pt modelId="{31E13E38-E064-4CE2-A1A3-FFFCB71347F5}">
      <dgm:prSet phldrT="[Text]" custT="1"/>
      <dgm:spPr/>
      <dgm:t>
        <a:bodyPr/>
        <a:lstStyle/>
        <a:p>
          <a:r>
            <a:rPr lang="en-US" sz="2400" dirty="0">
              <a:latin typeface="Arial Black" panose="020B0A04020102020204" pitchFamily="34" charset="0"/>
            </a:rPr>
            <a:t>Principal</a:t>
          </a:r>
        </a:p>
      </dgm:t>
    </dgm:pt>
    <dgm:pt modelId="{7EC95342-ACAB-4DB2-8802-F6D225A9B798}" type="parTrans" cxnId="{72DAF685-C022-4C38-9E59-72ED93ED7888}">
      <dgm:prSet/>
      <dgm:spPr/>
      <dgm:t>
        <a:bodyPr/>
        <a:lstStyle/>
        <a:p>
          <a:endParaRPr lang="en-US"/>
        </a:p>
      </dgm:t>
    </dgm:pt>
    <dgm:pt modelId="{FCF1CBF3-EA87-4CDE-8628-C30D152A98C4}" type="sibTrans" cxnId="{72DAF685-C022-4C38-9E59-72ED93ED7888}">
      <dgm:prSet/>
      <dgm:spPr/>
      <dgm:t>
        <a:bodyPr/>
        <a:lstStyle/>
        <a:p>
          <a:endParaRPr lang="en-US"/>
        </a:p>
      </dgm:t>
    </dgm:pt>
    <dgm:pt modelId="{79F0F14F-9024-488B-AB03-B47E8B451DEB}">
      <dgm:prSet phldrT="[Text]"/>
      <dgm:spPr>
        <a:solidFill>
          <a:schemeClr val="accent2">
            <a:lumMod val="50000"/>
          </a:schemeClr>
        </a:solidFill>
      </dgm:spPr>
      <dgm:t>
        <a:bodyPr/>
        <a:lstStyle/>
        <a:p>
          <a:r>
            <a:rPr lang="en-US" dirty="0"/>
            <a:t>MOTION</a:t>
          </a:r>
        </a:p>
      </dgm:t>
    </dgm:pt>
    <dgm:pt modelId="{3A5E7986-1601-4AA0-9572-2849DD709378}" type="parTrans" cxnId="{D78F64D7-FD94-405F-8878-A6D3D70AADEE}">
      <dgm:prSet/>
      <dgm:spPr/>
      <dgm:t>
        <a:bodyPr/>
        <a:lstStyle/>
        <a:p>
          <a:endParaRPr lang="en-US"/>
        </a:p>
      </dgm:t>
    </dgm:pt>
    <dgm:pt modelId="{7F1F0DB0-8640-4D95-B65D-B721A79CB5B0}" type="sibTrans" cxnId="{D78F64D7-FD94-405F-8878-A6D3D70AADEE}">
      <dgm:prSet/>
      <dgm:spPr/>
      <dgm:t>
        <a:bodyPr/>
        <a:lstStyle/>
        <a:p>
          <a:endParaRPr lang="en-US"/>
        </a:p>
      </dgm:t>
    </dgm:pt>
    <dgm:pt modelId="{7871877D-8601-459F-B47F-D7D80E362EE2}">
      <dgm:prSet phldrT="[Text]" custT="1"/>
      <dgm:spPr/>
      <dgm:t>
        <a:bodyPr/>
        <a:lstStyle/>
        <a:p>
          <a:pPr>
            <a:lnSpc>
              <a:spcPct val="150000"/>
            </a:lnSpc>
          </a:pPr>
          <a:r>
            <a:rPr lang="en-US" sz="2400" dirty="0">
              <a:latin typeface="Arial Black" panose="020B0A04020102020204" pitchFamily="34" charset="0"/>
            </a:rPr>
            <a:t>Area Advisory Council</a:t>
          </a:r>
        </a:p>
      </dgm:t>
    </dgm:pt>
    <dgm:pt modelId="{9343CBF8-3ECF-4603-9AC9-E1A8243A3976}" type="parTrans" cxnId="{9313F278-4DC7-4718-B3DC-221DD72C308C}">
      <dgm:prSet/>
      <dgm:spPr/>
      <dgm:t>
        <a:bodyPr/>
        <a:lstStyle/>
        <a:p>
          <a:endParaRPr lang="en-US"/>
        </a:p>
      </dgm:t>
    </dgm:pt>
    <dgm:pt modelId="{CD7292DB-70B9-4F43-A691-8369269CC68E}" type="sibTrans" cxnId="{9313F278-4DC7-4718-B3DC-221DD72C308C}">
      <dgm:prSet/>
      <dgm:spPr/>
      <dgm:t>
        <a:bodyPr/>
        <a:lstStyle/>
        <a:p>
          <a:endParaRPr lang="en-US"/>
        </a:p>
      </dgm:t>
    </dgm:pt>
    <dgm:pt modelId="{3099F620-26C7-4790-8F5F-ED48D01967EF}">
      <dgm:prSet phldrT="[Text]" custT="1"/>
      <dgm:spPr/>
      <dgm:t>
        <a:bodyPr/>
        <a:lstStyle/>
        <a:p>
          <a:pPr>
            <a:lnSpc>
              <a:spcPct val="150000"/>
            </a:lnSpc>
          </a:pPr>
          <a:r>
            <a:rPr lang="en-US" sz="2400" dirty="0">
              <a:latin typeface="Arial Black" panose="020B0A04020102020204" pitchFamily="34" charset="0"/>
            </a:rPr>
            <a:t>District Advisory Council</a:t>
          </a:r>
        </a:p>
      </dgm:t>
    </dgm:pt>
    <dgm:pt modelId="{CD8D12A3-FFE9-48D5-AAC6-DD6076A7D33E}" type="parTrans" cxnId="{D9CA02AD-E7EB-4005-9430-F57EF72BA46C}">
      <dgm:prSet/>
      <dgm:spPr/>
      <dgm:t>
        <a:bodyPr/>
        <a:lstStyle/>
        <a:p>
          <a:endParaRPr lang="en-US"/>
        </a:p>
      </dgm:t>
    </dgm:pt>
    <dgm:pt modelId="{4156C9C3-7E1B-45B4-B2B5-DE389D3BD147}" type="sibTrans" cxnId="{D9CA02AD-E7EB-4005-9430-F57EF72BA46C}">
      <dgm:prSet/>
      <dgm:spPr/>
      <dgm:t>
        <a:bodyPr/>
        <a:lstStyle/>
        <a:p>
          <a:endParaRPr lang="en-US"/>
        </a:p>
      </dgm:t>
    </dgm:pt>
    <dgm:pt modelId="{07E27348-AB1A-4639-ADE3-076386C89CF7}">
      <dgm:prSet phldrT="[Text]" custT="1"/>
      <dgm:spPr/>
      <dgm:t>
        <a:bodyPr/>
        <a:lstStyle/>
        <a:p>
          <a:pPr>
            <a:lnSpc>
              <a:spcPct val="150000"/>
            </a:lnSpc>
          </a:pPr>
          <a:r>
            <a:rPr lang="en-US" sz="2400" b="1" dirty="0" smtClean="0">
              <a:latin typeface="Arial Black" panose="020B0A04020102020204" pitchFamily="34" charset="0"/>
              <a:cs typeface="Arial" panose="020B0604020202020204" pitchFamily="34" charset="0"/>
            </a:rPr>
            <a:t>Advisory Liaison &amp; Chief of Staff</a:t>
          </a:r>
          <a:endParaRPr lang="en-US" sz="2400" b="1" dirty="0">
            <a:latin typeface="Arial Black" panose="020B0A04020102020204" pitchFamily="34" charset="0"/>
            <a:cs typeface="Arial" panose="020B0604020202020204" pitchFamily="34" charset="0"/>
          </a:endParaRPr>
        </a:p>
      </dgm:t>
    </dgm:pt>
    <dgm:pt modelId="{56CA6E49-AE35-4911-AC9E-4F08E17B735C}" type="parTrans" cxnId="{07DFADD0-7AB2-4E92-BADF-841C7868DA99}">
      <dgm:prSet/>
      <dgm:spPr/>
      <dgm:t>
        <a:bodyPr/>
        <a:lstStyle/>
        <a:p>
          <a:endParaRPr lang="en-US"/>
        </a:p>
      </dgm:t>
    </dgm:pt>
    <dgm:pt modelId="{2C8FD808-1D13-4B29-B7CF-642FC8F673AD}" type="sibTrans" cxnId="{07DFADD0-7AB2-4E92-BADF-841C7868DA99}">
      <dgm:prSet/>
      <dgm:spPr/>
      <dgm:t>
        <a:bodyPr/>
        <a:lstStyle/>
        <a:p>
          <a:endParaRPr lang="en-US"/>
        </a:p>
      </dgm:t>
    </dgm:pt>
    <dgm:pt modelId="{70A7BB9B-7712-4808-933F-A4F853D27A51}">
      <dgm:prSet phldrT="[Text]" custT="1"/>
      <dgm:spPr/>
      <dgm:t>
        <a:bodyPr/>
        <a:lstStyle/>
        <a:p>
          <a:pPr>
            <a:lnSpc>
              <a:spcPct val="150000"/>
            </a:lnSpc>
          </a:pPr>
          <a:r>
            <a:rPr lang="en-US" sz="2400" dirty="0" smtClean="0">
              <a:latin typeface="Arial Black" panose="020B0A04020102020204" pitchFamily="34" charset="0"/>
            </a:rPr>
            <a:t>School Board Members &amp; </a:t>
          </a:r>
          <a:r>
            <a:rPr lang="en-US" sz="2400" b="1" dirty="0" smtClean="0">
              <a:latin typeface="Arial Black" panose="020B0A04020102020204" pitchFamily="34" charset="0"/>
              <a:cs typeface="Arial" panose="020B0604020202020204" pitchFamily="34" charset="0"/>
            </a:rPr>
            <a:t>Superintendent</a:t>
          </a:r>
          <a:endParaRPr lang="en-US" sz="2400" b="1" dirty="0">
            <a:latin typeface="Arial Black" panose="020B0A04020102020204" pitchFamily="34" charset="0"/>
            <a:cs typeface="Arial" panose="020B0604020202020204" pitchFamily="34" charset="0"/>
          </a:endParaRPr>
        </a:p>
      </dgm:t>
    </dgm:pt>
    <dgm:pt modelId="{660AF4F0-A5C6-4693-9EE8-76D0C54477A2}" type="parTrans" cxnId="{41AC286E-12D2-4822-8F54-6D5ABA829528}">
      <dgm:prSet/>
      <dgm:spPr/>
      <dgm:t>
        <a:bodyPr/>
        <a:lstStyle/>
        <a:p>
          <a:endParaRPr lang="en-US"/>
        </a:p>
      </dgm:t>
    </dgm:pt>
    <dgm:pt modelId="{79CF03A8-39C5-40CC-99F7-80C01B97B4E4}" type="sibTrans" cxnId="{41AC286E-12D2-4822-8F54-6D5ABA829528}">
      <dgm:prSet/>
      <dgm:spPr/>
      <dgm:t>
        <a:bodyPr/>
        <a:lstStyle/>
        <a:p>
          <a:endParaRPr lang="en-US"/>
        </a:p>
      </dgm:t>
    </dgm:pt>
    <dgm:pt modelId="{E4D343E4-F002-416F-BBFD-FAAB47E6B751}" type="pres">
      <dgm:prSet presAssocID="{AEF25729-045C-4831-ADE0-271B477D44DE}" presName="linearFlow" presStyleCnt="0">
        <dgm:presLayoutVars>
          <dgm:dir/>
          <dgm:animLvl val="lvl"/>
          <dgm:resizeHandles val="exact"/>
        </dgm:presLayoutVars>
      </dgm:prSet>
      <dgm:spPr/>
      <dgm:t>
        <a:bodyPr/>
        <a:lstStyle/>
        <a:p>
          <a:endParaRPr lang="en-US"/>
        </a:p>
      </dgm:t>
    </dgm:pt>
    <dgm:pt modelId="{5B59A7AD-83D5-4FCB-8B4E-B24AECA9476C}" type="pres">
      <dgm:prSet presAssocID="{3508A476-EC0C-41BA-9C42-ACA4FCFC4869}" presName="composite" presStyleCnt="0"/>
      <dgm:spPr/>
    </dgm:pt>
    <dgm:pt modelId="{0334837D-EEA8-41B4-8716-055C3F63BB5E}" type="pres">
      <dgm:prSet presAssocID="{3508A476-EC0C-41BA-9C42-ACA4FCFC4869}" presName="parentText" presStyleLbl="alignNode1" presStyleIdx="0" presStyleCnt="2" custLinFactNeighborY="5082">
        <dgm:presLayoutVars>
          <dgm:chMax val="1"/>
          <dgm:bulletEnabled val="1"/>
        </dgm:presLayoutVars>
      </dgm:prSet>
      <dgm:spPr/>
      <dgm:t>
        <a:bodyPr/>
        <a:lstStyle/>
        <a:p>
          <a:endParaRPr lang="en-US"/>
        </a:p>
      </dgm:t>
    </dgm:pt>
    <dgm:pt modelId="{3F7EE88D-909D-4BFC-903F-1CA7EBDC8E89}" type="pres">
      <dgm:prSet presAssocID="{3508A476-EC0C-41BA-9C42-ACA4FCFC4869}" presName="descendantText" presStyleLbl="alignAcc1" presStyleIdx="0" presStyleCnt="2" custLinFactNeighborX="35" custLinFactNeighborY="8951">
        <dgm:presLayoutVars>
          <dgm:bulletEnabled val="1"/>
        </dgm:presLayoutVars>
      </dgm:prSet>
      <dgm:spPr/>
      <dgm:t>
        <a:bodyPr/>
        <a:lstStyle/>
        <a:p>
          <a:endParaRPr lang="en-US"/>
        </a:p>
      </dgm:t>
    </dgm:pt>
    <dgm:pt modelId="{D6590B2C-FBD3-4ADE-B339-AD7936AB090B}" type="pres">
      <dgm:prSet presAssocID="{0878B4D3-D964-4C38-B4B4-32CD20EB77FF}" presName="sp" presStyleCnt="0"/>
      <dgm:spPr/>
    </dgm:pt>
    <dgm:pt modelId="{87393ACA-20C1-4CC6-8319-1EB29BEEDC03}" type="pres">
      <dgm:prSet presAssocID="{79F0F14F-9024-488B-AB03-B47E8B451DEB}" presName="composite" presStyleCnt="0"/>
      <dgm:spPr/>
    </dgm:pt>
    <dgm:pt modelId="{F5FD46D8-B094-40BB-9091-6E3B7CAB7FA1}" type="pres">
      <dgm:prSet presAssocID="{79F0F14F-9024-488B-AB03-B47E8B451DEB}" presName="parentText" presStyleLbl="alignNode1" presStyleIdx="1" presStyleCnt="2" custScaleY="135240" custLinFactNeighborY="-21175">
        <dgm:presLayoutVars>
          <dgm:chMax val="1"/>
          <dgm:bulletEnabled val="1"/>
        </dgm:presLayoutVars>
      </dgm:prSet>
      <dgm:spPr/>
      <dgm:t>
        <a:bodyPr/>
        <a:lstStyle/>
        <a:p>
          <a:endParaRPr lang="en-US"/>
        </a:p>
      </dgm:t>
    </dgm:pt>
    <dgm:pt modelId="{F486A690-0CF9-4CEF-9CC0-F2890AF21A4F}" type="pres">
      <dgm:prSet presAssocID="{79F0F14F-9024-488B-AB03-B47E8B451DEB}" presName="descendantText" presStyleLbl="alignAcc1" presStyleIdx="1" presStyleCnt="2" custScaleY="269332" custLinFactNeighborY="-10424">
        <dgm:presLayoutVars>
          <dgm:bulletEnabled val="1"/>
        </dgm:presLayoutVars>
      </dgm:prSet>
      <dgm:spPr/>
      <dgm:t>
        <a:bodyPr/>
        <a:lstStyle/>
        <a:p>
          <a:endParaRPr lang="en-US"/>
        </a:p>
      </dgm:t>
    </dgm:pt>
  </dgm:ptLst>
  <dgm:cxnLst>
    <dgm:cxn modelId="{C1ABE7F7-A220-4B61-B52F-54941606E612}" type="presOf" srcId="{70A7BB9B-7712-4808-933F-A4F853D27A51}" destId="{F486A690-0CF9-4CEF-9CC0-F2890AF21A4F}" srcOrd="0" destOrd="3" presId="urn:microsoft.com/office/officeart/2005/8/layout/chevron2"/>
    <dgm:cxn modelId="{07DFADD0-7AB2-4E92-BADF-841C7868DA99}" srcId="{79F0F14F-9024-488B-AB03-B47E8B451DEB}" destId="{07E27348-AB1A-4639-ADE3-076386C89CF7}" srcOrd="2" destOrd="0" parTransId="{56CA6E49-AE35-4911-AC9E-4F08E17B735C}" sibTransId="{2C8FD808-1D13-4B29-B7CF-642FC8F673AD}"/>
    <dgm:cxn modelId="{5498CB5E-DBE4-4E53-BDB7-6C5BCC066425}" type="presOf" srcId="{3099F620-26C7-4790-8F5F-ED48D01967EF}" destId="{F486A690-0CF9-4CEF-9CC0-F2890AF21A4F}" srcOrd="0" destOrd="1" presId="urn:microsoft.com/office/officeart/2005/8/layout/chevron2"/>
    <dgm:cxn modelId="{9F3FA7CE-0FE4-4EAA-84CF-5B3BE1AA3521}" type="presOf" srcId="{31E13E38-E064-4CE2-A1A3-FFFCB71347F5}" destId="{3F7EE88D-909D-4BFC-903F-1CA7EBDC8E89}" srcOrd="0" destOrd="0" presId="urn:microsoft.com/office/officeart/2005/8/layout/chevron2"/>
    <dgm:cxn modelId="{FB575D35-3460-428E-BEA7-A6D950562DA4}" type="presOf" srcId="{79F0F14F-9024-488B-AB03-B47E8B451DEB}" destId="{F5FD46D8-B094-40BB-9091-6E3B7CAB7FA1}" srcOrd="0" destOrd="0" presId="urn:microsoft.com/office/officeart/2005/8/layout/chevron2"/>
    <dgm:cxn modelId="{D9CA02AD-E7EB-4005-9430-F57EF72BA46C}" srcId="{79F0F14F-9024-488B-AB03-B47E8B451DEB}" destId="{3099F620-26C7-4790-8F5F-ED48D01967EF}" srcOrd="1" destOrd="0" parTransId="{CD8D12A3-FFE9-48D5-AAC6-DD6076A7D33E}" sibTransId="{4156C9C3-7E1B-45B4-B2B5-DE389D3BD147}"/>
    <dgm:cxn modelId="{F1F3A0AE-E83F-4E43-B179-83ABBB042E35}" type="presOf" srcId="{AEF25729-045C-4831-ADE0-271B477D44DE}" destId="{E4D343E4-F002-416F-BBFD-FAAB47E6B751}" srcOrd="0" destOrd="0" presId="urn:microsoft.com/office/officeart/2005/8/layout/chevron2"/>
    <dgm:cxn modelId="{2C42A1DB-B16B-47DF-A5FC-6A734A770C38}" type="presOf" srcId="{7871877D-8601-459F-B47F-D7D80E362EE2}" destId="{F486A690-0CF9-4CEF-9CC0-F2890AF21A4F}" srcOrd="0" destOrd="0" presId="urn:microsoft.com/office/officeart/2005/8/layout/chevron2"/>
    <dgm:cxn modelId="{41AC286E-12D2-4822-8F54-6D5ABA829528}" srcId="{79F0F14F-9024-488B-AB03-B47E8B451DEB}" destId="{70A7BB9B-7712-4808-933F-A4F853D27A51}" srcOrd="3" destOrd="0" parTransId="{660AF4F0-A5C6-4693-9EE8-76D0C54477A2}" sibTransId="{79CF03A8-39C5-40CC-99F7-80C01B97B4E4}"/>
    <dgm:cxn modelId="{EF1A49AF-11C8-47B0-BF5B-99CF9A89BA6E}" srcId="{AEF25729-045C-4831-ADE0-271B477D44DE}" destId="{3508A476-EC0C-41BA-9C42-ACA4FCFC4869}" srcOrd="0" destOrd="0" parTransId="{5C25EB2C-9F15-49E4-A2FB-08ECAA99DD79}" sibTransId="{0878B4D3-D964-4C38-B4B4-32CD20EB77FF}"/>
    <dgm:cxn modelId="{D78F64D7-FD94-405F-8878-A6D3D70AADEE}" srcId="{AEF25729-045C-4831-ADE0-271B477D44DE}" destId="{79F0F14F-9024-488B-AB03-B47E8B451DEB}" srcOrd="1" destOrd="0" parTransId="{3A5E7986-1601-4AA0-9572-2849DD709378}" sibTransId="{7F1F0DB0-8640-4D95-B65D-B721A79CB5B0}"/>
    <dgm:cxn modelId="{23895009-056E-44D9-92A1-76FCC041C24C}" type="presOf" srcId="{07E27348-AB1A-4639-ADE3-076386C89CF7}" destId="{F486A690-0CF9-4CEF-9CC0-F2890AF21A4F}" srcOrd="0" destOrd="2" presId="urn:microsoft.com/office/officeart/2005/8/layout/chevron2"/>
    <dgm:cxn modelId="{72DAF685-C022-4C38-9E59-72ED93ED7888}" srcId="{3508A476-EC0C-41BA-9C42-ACA4FCFC4869}" destId="{31E13E38-E064-4CE2-A1A3-FFFCB71347F5}" srcOrd="0" destOrd="0" parTransId="{7EC95342-ACAB-4DB2-8802-F6D225A9B798}" sibTransId="{FCF1CBF3-EA87-4CDE-8628-C30D152A98C4}"/>
    <dgm:cxn modelId="{508CEFA0-2650-48DB-9A00-EA9683400B75}" type="presOf" srcId="{3508A476-EC0C-41BA-9C42-ACA4FCFC4869}" destId="{0334837D-EEA8-41B4-8716-055C3F63BB5E}" srcOrd="0" destOrd="0" presId="urn:microsoft.com/office/officeart/2005/8/layout/chevron2"/>
    <dgm:cxn modelId="{9313F278-4DC7-4718-B3DC-221DD72C308C}" srcId="{79F0F14F-9024-488B-AB03-B47E8B451DEB}" destId="{7871877D-8601-459F-B47F-D7D80E362EE2}" srcOrd="0" destOrd="0" parTransId="{9343CBF8-3ECF-4603-9AC9-E1A8243A3976}" sibTransId="{CD7292DB-70B9-4F43-A691-8369269CC68E}"/>
    <dgm:cxn modelId="{E16A3C17-91E0-4282-A1DC-DB447BD5C9FC}" type="presParOf" srcId="{E4D343E4-F002-416F-BBFD-FAAB47E6B751}" destId="{5B59A7AD-83D5-4FCB-8B4E-B24AECA9476C}" srcOrd="0" destOrd="0" presId="urn:microsoft.com/office/officeart/2005/8/layout/chevron2"/>
    <dgm:cxn modelId="{DC61A94A-49DA-4F97-A530-2C101CFAB92E}" type="presParOf" srcId="{5B59A7AD-83D5-4FCB-8B4E-B24AECA9476C}" destId="{0334837D-EEA8-41B4-8716-055C3F63BB5E}" srcOrd="0" destOrd="0" presId="urn:microsoft.com/office/officeart/2005/8/layout/chevron2"/>
    <dgm:cxn modelId="{A42AF902-0357-4DC3-A5D7-79C5E4B78F42}" type="presParOf" srcId="{5B59A7AD-83D5-4FCB-8B4E-B24AECA9476C}" destId="{3F7EE88D-909D-4BFC-903F-1CA7EBDC8E89}" srcOrd="1" destOrd="0" presId="urn:microsoft.com/office/officeart/2005/8/layout/chevron2"/>
    <dgm:cxn modelId="{F7FE00A0-E538-4D6E-A093-2A28009B0D63}" type="presParOf" srcId="{E4D343E4-F002-416F-BBFD-FAAB47E6B751}" destId="{D6590B2C-FBD3-4ADE-B339-AD7936AB090B}" srcOrd="1" destOrd="0" presId="urn:microsoft.com/office/officeart/2005/8/layout/chevron2"/>
    <dgm:cxn modelId="{40728CDB-E4FD-41DE-A2F0-FCC8CAB26AAC}" type="presParOf" srcId="{E4D343E4-F002-416F-BBFD-FAAB47E6B751}" destId="{87393ACA-20C1-4CC6-8319-1EB29BEEDC03}" srcOrd="2" destOrd="0" presId="urn:microsoft.com/office/officeart/2005/8/layout/chevron2"/>
    <dgm:cxn modelId="{A701E509-DEF2-4408-82F5-D9E8B448F64D}" type="presParOf" srcId="{87393ACA-20C1-4CC6-8319-1EB29BEEDC03}" destId="{F5FD46D8-B094-40BB-9091-6E3B7CAB7FA1}" srcOrd="0" destOrd="0" presId="urn:microsoft.com/office/officeart/2005/8/layout/chevron2"/>
    <dgm:cxn modelId="{5644073F-8FA8-4616-AD24-73A262F4492D}" type="presParOf" srcId="{87393ACA-20C1-4CC6-8319-1EB29BEEDC03}" destId="{F486A690-0CF9-4CEF-9CC0-F2890AF21A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a:t>
          </a:r>
          <a:r>
            <a:rPr lang="en-US" sz="2800" kern="1200" dirty="0" smtClean="0">
              <a:solidFill>
                <a:srgbClr val="FFFFFF"/>
              </a:solidFill>
              <a:latin typeface="Calibri"/>
              <a:ea typeface="+mn-ea"/>
              <a:cs typeface="+mn-cs"/>
            </a:rPr>
            <a:t>PROCESS</a:t>
          </a:r>
        </a:p>
        <a:p>
          <a:pPr marL="0" lvl="0" indent="0" algn="ctr" defTabSz="711200">
            <a:lnSpc>
              <a:spcPct val="90000"/>
            </a:lnSpc>
            <a:spcBef>
              <a:spcPct val="0"/>
            </a:spcBef>
            <a:spcAft>
              <a:spcPct val="35000"/>
            </a:spcAft>
            <a:buNone/>
          </a:pPr>
          <a:r>
            <a:rPr lang="en-US" sz="1800" kern="1200" dirty="0" smtClean="0">
              <a:solidFill>
                <a:srgbClr val="FFFFFF"/>
              </a:solidFill>
              <a:latin typeface="Calibri"/>
              <a:ea typeface="+mn-ea"/>
              <a:cs typeface="+mn-cs"/>
            </a:rPr>
            <a:t>Please see the </a:t>
          </a:r>
          <a:r>
            <a:rPr lang="en-US" sz="1800" kern="1200" dirty="0">
              <a:solidFill>
                <a:srgbClr val="FFFFFF"/>
              </a:solidFill>
              <a:latin typeface="Calibri"/>
              <a:ea typeface="+mn-ea"/>
              <a:cs typeface="+mn-cs"/>
            </a:rPr>
            <a:t>School Advisory Forum Manual </a:t>
          </a:r>
          <a:r>
            <a:rPr lang="en-US" sz="1800" kern="1200" dirty="0" smtClean="0">
              <a:solidFill>
                <a:srgbClr val="FFFFFF"/>
              </a:solidFill>
              <a:latin typeface="Calibri"/>
              <a:ea typeface="+mn-ea"/>
              <a:cs typeface="+mn-cs"/>
            </a:rPr>
            <a:t>for </a:t>
          </a:r>
          <a:r>
            <a:rPr lang="en-US" sz="1800" kern="1200" dirty="0">
              <a:solidFill>
                <a:srgbClr val="FFFFFF"/>
              </a:solidFill>
              <a:latin typeface="Calibri"/>
              <a:ea typeface="+mn-ea"/>
              <a:cs typeface="+mn-cs"/>
            </a:rPr>
            <a:t>further </a:t>
          </a:r>
          <a:r>
            <a:rPr lang="en-US" sz="1800" kern="1200" dirty="0" smtClean="0">
              <a:solidFill>
                <a:srgbClr val="FFFFFF"/>
              </a:solidFill>
              <a:latin typeface="Calibri"/>
              <a:ea typeface="+mn-ea"/>
              <a:cs typeface="+mn-cs"/>
            </a:rPr>
            <a:t>details.</a:t>
          </a:r>
          <a:endParaRPr lang="en-US" sz="1800" kern="1200" dirty="0">
            <a:solidFill>
              <a:srgbClr val="FFFFFF"/>
            </a:solidFill>
            <a:latin typeface="Calibri"/>
            <a:ea typeface="+mn-ea"/>
            <a:cs typeface="+mn-cs"/>
          </a:endParaRPr>
        </a:p>
      </dgm:t>
    </dgm:pt>
    <dgm:pt modelId="{CE6B5045-A42D-4562-9588-2342D0E47934}" type="parTrans" cxnId="{B49FD08F-C9D7-4FC0-B446-ED9717719A00}">
      <dgm:prSet/>
      <dgm:spPr/>
      <dgm:t>
        <a:bodyPr/>
        <a:lstStyle/>
        <a:p>
          <a:pPr algn="ctr"/>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pPr algn="ctr"/>
          <a:endParaRPr lang="en-US" dirty="0"/>
        </a:p>
      </dgm:t>
    </dgm:pt>
    <dgm:pt modelId="{ACE795D8-4182-4DF1-B098-DD0AD48044C8}" type="pres">
      <dgm:prSet presAssocID="{BB0ECF89-2783-4E78-A209-A16EF114A1AA}" presName="Name0" presStyleCnt="0">
        <dgm:presLayoutVars>
          <dgm:animLvl val="lvl"/>
          <dgm:resizeHandles val="exact"/>
        </dgm:presLayoutVars>
      </dgm:prSet>
      <dgm:spPr/>
      <dgm:t>
        <a:bodyPr/>
        <a:lstStyle/>
        <a:p>
          <a:endParaRPr lang="en-US"/>
        </a:p>
      </dgm:t>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0" presStyleCnt="1" custLinFactNeighborX="0"/>
      <dgm:spPr>
        <a:xfrm>
          <a:off x="7229475" y="0"/>
          <a:ext cx="3286125" cy="4351338"/>
        </a:xfrm>
        <a:prstGeom prst="rect">
          <a:avLst/>
        </a:prstGeom>
      </dgm:spPr>
      <dgm:t>
        <a:bodyPr/>
        <a:lstStyle/>
        <a:p>
          <a:endParaRPr lang="en-US"/>
        </a:p>
      </dgm:t>
    </dgm:pt>
    <dgm:pt modelId="{9718E67E-2C8C-4093-AB5F-E3BEFAAEA31B}" type="pres">
      <dgm:prSet presAssocID="{10254594-A53F-49FE-B0F2-BC233EE7109F}" presName="sibTransNodeCircle" presStyleLbl="alignNode1" presStyleIdx="0" presStyleCnt="2">
        <dgm:presLayoutVars>
          <dgm:chMax val="0"/>
          <dgm:bulletEnabled/>
        </dgm:presLayoutVars>
      </dgm:prSet>
      <dgm:spPr>
        <a:xfrm>
          <a:off x="8219836" y="435133"/>
          <a:ext cx="1305401" cy="1305401"/>
        </a:xfrm>
        <a:prstGeom prst="rect">
          <a:avLst/>
        </a:prstGeom>
      </dgm:spPr>
      <dgm:t>
        <a:bodyPr/>
        <a:lstStyle/>
        <a:p>
          <a:endParaRPr lang="en-US"/>
        </a:p>
      </dgm:t>
    </dgm:pt>
    <dgm:pt modelId="{13CAC05E-7817-4F00-94BF-9DC0F20DF1D8}" type="pres">
      <dgm:prSet presAssocID="{C2A3EC29-44BC-4E51-92DE-E27BF9CD4489}" presName="bottomLine" presStyleLbl="alignNode1" presStyleIdx="1" presStyleCnt="2">
        <dgm:presLayoutVars/>
      </dgm:prSet>
      <dgm:spPr/>
    </dgm:pt>
    <dgm:pt modelId="{90A7E684-CAA3-435E-B654-85F1BA7D2B87}" type="pres">
      <dgm:prSet presAssocID="{C2A3EC29-44BC-4E51-92DE-E27BF9CD4489}" presName="nodeText" presStyleLbl="bgAccFollowNode1" presStyleIdx="0" presStyleCnt="1">
        <dgm:presLayoutVars>
          <dgm:bulletEnabled val="1"/>
        </dgm:presLayoutVars>
      </dgm:prSet>
      <dgm:spPr/>
      <dgm:t>
        <a:bodyPr/>
        <a:lstStyle/>
        <a:p>
          <a:endParaRPr lang="en-US"/>
        </a:p>
      </dgm:t>
    </dgm:pt>
  </dgm:ptLst>
  <dgm:cxnLst>
    <dgm:cxn modelId="{C8A4ECC3-0B95-497F-8D57-1124DFD9842C}" type="presOf" srcId="{C2A3EC29-44BC-4E51-92DE-E27BF9CD4489}" destId="{90A7E684-CAA3-435E-B654-85F1BA7D2B87}" srcOrd="1"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B49FD08F-C9D7-4FC0-B446-ED9717719A00}" srcId="{BB0ECF89-2783-4E78-A209-A16EF114A1AA}" destId="{C2A3EC29-44BC-4E51-92DE-E27BF9CD4489}" srcOrd="0" destOrd="0" parTransId="{CE6B5045-A42D-4562-9588-2342D0E47934}" sibTransId="{10254594-A53F-49FE-B0F2-BC233EE7109F}"/>
    <dgm:cxn modelId="{2229DB1B-DE4F-469E-8FA0-07BEC5B5F9D6}" type="presOf" srcId="{10254594-A53F-49FE-B0F2-BC233EE7109F}" destId="{9718E67E-2C8C-4093-AB5F-E3BEFAAEA31B}" srcOrd="0" destOrd="0" presId="urn:microsoft.com/office/officeart/2016/7/layout/LinProcess3"/>
    <dgm:cxn modelId="{469CA3A1-2EC0-458C-B828-8121A2D4750A}" type="presOf" srcId="{BB0ECF89-2783-4E78-A209-A16EF114A1AA}" destId="{ACE795D8-4182-4DF1-B098-DD0AD48044C8}" srcOrd="0" destOrd="0" presId="urn:microsoft.com/office/officeart/2016/7/layout/LinProcess3"/>
    <dgm:cxn modelId="{1694C3CA-CE7E-4D7A-B769-94D0C473B6D9}" type="presParOf" srcId="{ACE795D8-4182-4DF1-B098-DD0AD48044C8}" destId="{F4C4AEC7-6D64-4C71-ADC5-0F5CC45360C6}" srcOrd="0"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l"/>
          <a:endParaRPr lang="en-US" sz="1000" dirty="0">
            <a:solidFill>
              <a:schemeClr val="bg1"/>
            </a:solidFill>
          </a:endParaRPr>
        </a:p>
        <a:p>
          <a:pPr algn="ctr"/>
          <a:r>
            <a:rPr lang="en-US" sz="3200" dirty="0">
              <a:solidFill>
                <a:schemeClr val="bg1"/>
              </a:solidFill>
            </a:rPr>
            <a:t>LOOPING</a:t>
          </a:r>
          <a:endParaRPr lang="en-US" sz="32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t>
        <a:bodyPr/>
        <a:lstStyle/>
        <a:p>
          <a:endParaRPr lang="en-US"/>
        </a:p>
      </dgm:t>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LinFactNeighborX="-9232" custLinFactNeighborY="42028"/>
      <dgm:spPr/>
      <dgm:t>
        <a:bodyPr/>
        <a:lstStyle/>
        <a:p>
          <a:endParaRPr lang="en-US"/>
        </a:p>
      </dgm:t>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t>
        <a:bodyPr/>
        <a:lstStyle/>
        <a:p>
          <a:endParaRPr lang="en-US"/>
        </a:p>
      </dgm:t>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t>
        <a:bodyPr/>
        <a:lstStyle/>
        <a:p>
          <a:endParaRPr lang="en-US"/>
        </a:p>
      </dgm:t>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X="-1365" custLinFactNeighborY="-340"/>
      <dgm:spPr>
        <a:xfrm>
          <a:off x="3614737" y="0"/>
          <a:ext cx="3286125" cy="4351338"/>
        </a:xfrm>
        <a:prstGeom prst="rect">
          <a:avLst/>
        </a:prstGeom>
      </dgm:spPr>
      <dgm:t>
        <a:bodyPr/>
        <a:lstStyle/>
        <a:p>
          <a:endParaRPr lang="en-US"/>
        </a:p>
      </dgm:t>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t>
        <a:bodyPr/>
        <a:lstStyle/>
        <a:p>
          <a:endParaRPr lang="en-US"/>
        </a:p>
      </dgm:t>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t>
        <a:bodyPr/>
        <a:lstStyle/>
        <a:p>
          <a:endParaRPr lang="en-US"/>
        </a:p>
      </dgm:t>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t>
        <a:bodyPr/>
        <a:lstStyle/>
        <a:p>
          <a:endParaRPr lang="en-US"/>
        </a:p>
      </dgm:t>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t>
        <a:bodyPr/>
        <a:lstStyle/>
        <a:p>
          <a:endParaRPr lang="en-US"/>
        </a:p>
      </dgm:t>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t>
        <a:bodyPr/>
        <a:lstStyle/>
        <a:p>
          <a:endParaRPr lang="en-US"/>
        </a:p>
      </dgm:t>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469CA3A1-2EC0-458C-B828-8121A2D4750A}" type="presOf" srcId="{BB0ECF89-2783-4E78-A209-A16EF114A1AA}" destId="{ACE795D8-4182-4DF1-B098-DD0AD48044C8}"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B49FD08F-C9D7-4FC0-B446-ED9717719A00}" srcId="{BB0ECF89-2783-4E78-A209-A16EF114A1AA}" destId="{C2A3EC29-44BC-4E51-92DE-E27BF9CD4489}" srcOrd="2" destOrd="0" parTransId="{CE6B5045-A42D-4562-9588-2342D0E47934}" sibTransId="{10254594-A53F-49FE-B0F2-BC233EE7109F}"/>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746741"/>
          <a:ext cx="7996084" cy="630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746741"/>
        <a:ext cx="7996084" cy="630000"/>
      </dsp:txXfrm>
    </dsp:sp>
    <dsp:sp modelId="{8EFCDC49-2431-44A7-9E88-01190BAF5B19}">
      <dsp:nvSpPr>
        <dsp:cNvPr id="0" name=""/>
        <dsp:cNvSpPr/>
      </dsp:nvSpPr>
      <dsp:spPr>
        <a:xfrm>
          <a:off x="0" y="40851"/>
          <a:ext cx="5597258" cy="1099524"/>
        </a:xfrm>
        <a:prstGeom prst="rect">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lvl="0" algn="l" defTabSz="1600200">
            <a:lnSpc>
              <a:spcPct val="90000"/>
            </a:lnSpc>
            <a:spcBef>
              <a:spcPct val="0"/>
            </a:spcBef>
            <a:spcAft>
              <a:spcPct val="35000"/>
            </a:spcAft>
          </a:pPr>
          <a:r>
            <a:rPr lang="en-US" sz="3600" kern="1200" dirty="0"/>
            <a:t>WELCOME</a:t>
          </a:r>
          <a:endParaRPr lang="en-US" sz="3600" kern="1200" dirty="0">
            <a:solidFill>
              <a:schemeClr val="tx1"/>
            </a:solidFill>
          </a:endParaRPr>
        </a:p>
      </dsp:txBody>
      <dsp:txXfrm>
        <a:off x="0" y="40851"/>
        <a:ext cx="5597258" cy="1099524"/>
      </dsp:txXfrm>
    </dsp:sp>
    <dsp:sp modelId="{A1389189-BA21-4693-A1B6-611E344AE4E1}">
      <dsp:nvSpPr>
        <dsp:cNvPr id="0" name=""/>
        <dsp:cNvSpPr/>
      </dsp:nvSpPr>
      <dsp:spPr>
        <a:xfrm>
          <a:off x="0" y="1705254"/>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ZA" sz="1800" kern="1200" dirty="0"/>
            <a:t>Chair: Debbie Espinoza       </a:t>
          </a:r>
          <a:r>
            <a:rPr lang="en-ZA" sz="1800" kern="1200" dirty="0">
              <a:solidFill>
                <a:schemeClr val="bg1"/>
              </a:solidFill>
              <a:hlinkClick xmlns:r="http://schemas.openxmlformats.org/officeDocument/2006/relationships" r:id="rId1"/>
            </a:rPr>
            <a:t>districtadvisorycouncil@gmail.com</a:t>
          </a:r>
          <a:endParaRPr lang="en-ZA" sz="1800" kern="1200" dirty="0">
            <a:solidFill>
              <a:schemeClr val="bg1"/>
            </a:solidFill>
          </a:endParaRPr>
        </a:p>
      </dsp:txBody>
      <dsp:txXfrm>
        <a:off x="0" y="1705254"/>
        <a:ext cx="7996084" cy="905625"/>
      </dsp:txXfrm>
    </dsp:sp>
    <dsp:sp modelId="{FC897473-09A5-4992-9981-FB67AADF4BB2}">
      <dsp:nvSpPr>
        <dsp:cNvPr id="0" name=""/>
        <dsp:cNvSpPr/>
      </dsp:nvSpPr>
      <dsp:spPr>
        <a:xfrm>
          <a:off x="236012" y="1511741"/>
          <a:ext cx="7535309" cy="54938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lvl="0" algn="l" defTabSz="800100">
            <a:lnSpc>
              <a:spcPct val="90000"/>
            </a:lnSpc>
            <a:spcBef>
              <a:spcPct val="0"/>
            </a:spcBef>
            <a:spcAft>
              <a:spcPct val="35000"/>
            </a:spcAft>
          </a:pPr>
          <a:r>
            <a:rPr lang="en-ZA" sz="1800" kern="1200" dirty="0"/>
            <a:t>District Advisory Council  (2021-2022</a:t>
          </a:r>
          <a:r>
            <a:rPr lang="en-ZA" sz="1800" kern="1200" dirty="0" smtClean="0"/>
            <a:t>)        browarddistrictadvisory.ch2v.com</a:t>
          </a:r>
          <a:endParaRPr lang="en-ZA" sz="1800" kern="1200" dirty="0"/>
        </a:p>
      </dsp:txBody>
      <dsp:txXfrm>
        <a:off x="262831" y="1538560"/>
        <a:ext cx="7481671" cy="495751"/>
      </dsp:txXfrm>
    </dsp:sp>
    <dsp:sp modelId="{F0369094-9F92-45E1-9FD5-B5F89D0FB2F2}">
      <dsp:nvSpPr>
        <dsp:cNvPr id="0" name=""/>
        <dsp:cNvSpPr/>
      </dsp:nvSpPr>
      <dsp:spPr>
        <a:xfrm>
          <a:off x="0" y="287445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Jeff Bold			</a:t>
          </a:r>
          <a:r>
            <a:rPr lang="en-US" sz="1800" kern="1200" dirty="0">
              <a:hlinkClick xmlns:r="http://schemas.openxmlformats.org/officeDocument/2006/relationships" r:id="rId2"/>
            </a:rPr>
            <a:t>northareaadvisory@gmail.com</a:t>
          </a:r>
          <a:endParaRPr lang="en-US" sz="1800" kern="1200" dirty="0"/>
        </a:p>
      </dsp:txBody>
      <dsp:txXfrm>
        <a:off x="0" y="2874451"/>
        <a:ext cx="7996084" cy="905625"/>
      </dsp:txXfrm>
    </dsp:sp>
    <dsp:sp modelId="{2C48DC42-F3C9-4C6B-AAEB-6E62DBE680E2}">
      <dsp:nvSpPr>
        <dsp:cNvPr id="0" name=""/>
        <dsp:cNvSpPr/>
      </dsp:nvSpPr>
      <dsp:spPr>
        <a:xfrm>
          <a:off x="163079" y="2732755"/>
          <a:ext cx="7610377" cy="510696"/>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lvl="0" algn="l" defTabSz="800100">
            <a:lnSpc>
              <a:spcPct val="90000"/>
            </a:lnSpc>
            <a:spcBef>
              <a:spcPct val="0"/>
            </a:spcBef>
            <a:spcAft>
              <a:spcPct val="35000"/>
            </a:spcAft>
          </a:pPr>
          <a:r>
            <a:rPr lang="en-US" sz="1800" kern="1200" dirty="0"/>
            <a:t>North Area Advisory Council  </a:t>
          </a:r>
          <a:r>
            <a:rPr lang="en-US" sz="1800" kern="1200" dirty="0" smtClean="0"/>
            <a:t>(</a:t>
          </a:r>
          <a:r>
            <a:rPr lang="en-US" sz="1800" kern="1200" dirty="0"/>
            <a:t>2020-2021</a:t>
          </a:r>
          <a:r>
            <a:rPr lang="en-US" sz="1600" kern="1200" dirty="0" smtClean="0"/>
            <a:t>) </a:t>
          </a:r>
          <a:r>
            <a:rPr lang="en-US" sz="1800" kern="1200" dirty="0" smtClean="0"/>
            <a:t>          northareaadvisory.ch2v.com </a:t>
          </a:r>
          <a:endParaRPr lang="en-US" sz="1800" kern="1200" dirty="0"/>
        </a:p>
      </dsp:txBody>
      <dsp:txXfrm>
        <a:off x="188009" y="2757685"/>
        <a:ext cx="7560517" cy="460836"/>
      </dsp:txXfrm>
    </dsp:sp>
    <dsp:sp modelId="{AADF8932-4B58-4366-A25D-3144DD906801}">
      <dsp:nvSpPr>
        <dsp:cNvPr id="0" name=""/>
        <dsp:cNvSpPr/>
      </dsp:nvSpPr>
      <dsp:spPr>
        <a:xfrm>
          <a:off x="0" y="405162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Maritza Masseria		</a:t>
          </a:r>
          <a:r>
            <a:rPr lang="en-US" sz="1800" kern="1200" dirty="0">
              <a:hlinkClick xmlns:r="http://schemas.openxmlformats.org/officeDocument/2006/relationships" r:id="rId3"/>
            </a:rPr>
            <a:t>caac.chair@gmail.com</a:t>
          </a:r>
          <a:r>
            <a:rPr lang="en-US" sz="1800" kern="1200" dirty="0"/>
            <a:t> </a:t>
          </a:r>
        </a:p>
      </dsp:txBody>
      <dsp:txXfrm>
        <a:off x="0" y="4051621"/>
        <a:ext cx="7996084" cy="905625"/>
      </dsp:txXfrm>
    </dsp:sp>
    <dsp:sp modelId="{CA9A413B-CE69-40C9-886C-0D9D38861F28}">
      <dsp:nvSpPr>
        <dsp:cNvPr id="0" name=""/>
        <dsp:cNvSpPr/>
      </dsp:nvSpPr>
      <dsp:spPr>
        <a:xfrm>
          <a:off x="181415" y="3915076"/>
          <a:ext cx="7590050" cy="505544"/>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lvl="0" algn="l" defTabSz="800100">
            <a:lnSpc>
              <a:spcPct val="90000"/>
            </a:lnSpc>
            <a:spcBef>
              <a:spcPct val="0"/>
            </a:spcBef>
            <a:spcAft>
              <a:spcPct val="35000"/>
            </a:spcAft>
          </a:pPr>
          <a:r>
            <a:rPr lang="en-US" sz="1800" kern="1200" dirty="0"/>
            <a:t>Central Area Advisory Council </a:t>
          </a:r>
          <a:r>
            <a:rPr lang="en-US" sz="1800" kern="1200" dirty="0" smtClean="0"/>
            <a:t> </a:t>
          </a:r>
          <a:r>
            <a:rPr lang="en-US" sz="1800" kern="1200" dirty="0"/>
            <a:t>(2020-2021</a:t>
          </a:r>
          <a:r>
            <a:rPr lang="en-US" sz="1800" kern="1200" dirty="0" smtClean="0"/>
            <a:t>)      centralareaadvisory.ch2v.com</a:t>
          </a:r>
          <a:endParaRPr lang="en-US" sz="1800" kern="1200" dirty="0"/>
        </a:p>
      </dsp:txBody>
      <dsp:txXfrm>
        <a:off x="206094" y="3939755"/>
        <a:ext cx="7540692" cy="456186"/>
      </dsp:txXfrm>
    </dsp:sp>
    <dsp:sp modelId="{12D9EB4E-52BB-4C4F-970A-21ED62F2BE4A}">
      <dsp:nvSpPr>
        <dsp:cNvPr id="0" name=""/>
        <dsp:cNvSpPr/>
      </dsp:nvSpPr>
      <dsp:spPr>
        <a:xfrm>
          <a:off x="0" y="5239422"/>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Veronica Newmeyer</a:t>
          </a:r>
          <a:r>
            <a:rPr lang="en-US" sz="1800" kern="1200" dirty="0">
              <a:solidFill>
                <a:srgbClr val="0070C0"/>
              </a:solidFill>
            </a:rPr>
            <a:t>	</a:t>
          </a:r>
          <a:r>
            <a:rPr lang="en-US" sz="1800" u="sng" kern="1200" dirty="0">
              <a:solidFill>
                <a:srgbClr val="0070C0"/>
              </a:solidFill>
              <a:hlinkClick xmlns:r="http://schemas.openxmlformats.org/officeDocument/2006/relationships" r:id="rId4"/>
            </a:rPr>
            <a:t>browardsoutharea</a:t>
          </a:r>
          <a:r>
            <a:rPr lang="en-US" sz="1800" u="sng" kern="1200" dirty="0">
              <a:solidFill>
                <a:srgbClr val="0070C0"/>
              </a:solidFill>
              <a:latin typeface="+mj-lt"/>
              <a:hlinkClick xmlns:r="http://schemas.openxmlformats.org/officeDocument/2006/relationships" r:id="rId4"/>
            </a:rPr>
            <a:t>@gmail.com</a:t>
          </a:r>
          <a:endParaRPr lang="en-US" sz="1800" u="sng" kern="1200" dirty="0">
            <a:solidFill>
              <a:srgbClr val="0070C0"/>
            </a:solidFill>
            <a:latin typeface="+mj-lt"/>
          </a:endParaRPr>
        </a:p>
      </dsp:txBody>
      <dsp:txXfrm>
        <a:off x="0" y="5239422"/>
        <a:ext cx="7996084" cy="905625"/>
      </dsp:txXfrm>
    </dsp:sp>
    <dsp:sp modelId="{59644A58-61F6-4896-957F-9F8BA0A02000}">
      <dsp:nvSpPr>
        <dsp:cNvPr id="0" name=""/>
        <dsp:cNvSpPr/>
      </dsp:nvSpPr>
      <dsp:spPr>
        <a:xfrm>
          <a:off x="175966" y="5092246"/>
          <a:ext cx="7613451" cy="499958"/>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lvl="0" algn="l" defTabSz="800100">
            <a:lnSpc>
              <a:spcPct val="90000"/>
            </a:lnSpc>
            <a:spcBef>
              <a:spcPct val="0"/>
            </a:spcBef>
            <a:spcAft>
              <a:spcPct val="35000"/>
            </a:spcAft>
          </a:pPr>
          <a:r>
            <a:rPr lang="en-US" sz="1800" kern="1200" dirty="0"/>
            <a:t>South Area Advisory Council </a:t>
          </a:r>
          <a:r>
            <a:rPr lang="en-US" sz="1800" kern="1200" dirty="0" smtClean="0"/>
            <a:t> (</a:t>
          </a:r>
          <a:r>
            <a:rPr lang="en-US" sz="1800" kern="1200" dirty="0"/>
            <a:t>2020-2021</a:t>
          </a:r>
          <a:r>
            <a:rPr lang="en-US" sz="1800" kern="1200" dirty="0" smtClean="0"/>
            <a:t>)          southareaadvisory1.ch2v.com</a:t>
          </a:r>
          <a:endParaRPr lang="en-US" sz="1800" kern="1200" dirty="0"/>
        </a:p>
      </dsp:txBody>
      <dsp:txXfrm>
        <a:off x="200372" y="5116652"/>
        <a:ext cx="7564639" cy="451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0" y="509141"/>
          <a:ext cx="6829289" cy="21410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341464" y="350900"/>
          <a:ext cx="4780502" cy="100368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lvl="0" algn="l" defTabSz="1244600">
            <a:lnSpc>
              <a:spcPct val="90000"/>
            </a:lnSpc>
            <a:spcBef>
              <a:spcPct val="0"/>
            </a:spcBef>
            <a:spcAft>
              <a:spcPct val="35000"/>
            </a:spcAft>
            <a:buClr>
              <a:schemeClr val="accent2"/>
            </a:buClr>
            <a:buFont typeface="Wingdings" panose="05000000000000000000" pitchFamily="2" charset="2"/>
            <a:buChar char="§"/>
          </a:pPr>
          <a:endParaRPr lang="en-US" sz="2800" kern="1200" dirty="0">
            <a:solidFill>
              <a:schemeClr val="bg1"/>
            </a:solidFill>
          </a:endParaRPr>
        </a:p>
      </dsp:txBody>
      <dsp:txXfrm>
        <a:off x="390460" y="399896"/>
        <a:ext cx="4682510" cy="905688"/>
      </dsp:txXfrm>
    </dsp:sp>
    <dsp:sp modelId="{6024958E-724F-4F1C-82EC-F7DC92FAA7A4}">
      <dsp:nvSpPr>
        <dsp:cNvPr id="0" name=""/>
        <dsp:cNvSpPr/>
      </dsp:nvSpPr>
      <dsp:spPr>
        <a:xfrm>
          <a:off x="0" y="1629455"/>
          <a:ext cx="6829289" cy="4069800"/>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029" tIns="708152" rIns="530029" bIns="241808"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About your child</a:t>
          </a:r>
        </a:p>
        <a:p>
          <a:pPr marL="285750" lvl="1" indent="-285750" algn="l" defTabSz="1511300">
            <a:lnSpc>
              <a:spcPct val="90000"/>
            </a:lnSpc>
            <a:spcBef>
              <a:spcPct val="0"/>
            </a:spcBef>
            <a:spcAft>
              <a:spcPct val="15000"/>
            </a:spcAft>
            <a:buChar char="••"/>
          </a:pPr>
          <a:r>
            <a:rPr lang="en-US" sz="3400" kern="1200" dirty="0"/>
            <a:t>About your school</a:t>
          </a:r>
        </a:p>
        <a:p>
          <a:pPr marL="285750" lvl="1" indent="-285750" algn="l" defTabSz="1511300">
            <a:lnSpc>
              <a:spcPct val="90000"/>
            </a:lnSpc>
            <a:spcBef>
              <a:spcPct val="0"/>
            </a:spcBef>
            <a:spcAft>
              <a:spcPct val="15000"/>
            </a:spcAft>
            <a:buChar char="••"/>
          </a:pPr>
          <a:r>
            <a:rPr lang="en-US" sz="3400" kern="1200" dirty="0"/>
            <a:t>About wanting to be involved in the decision-	making process at the school, area and district</a:t>
          </a:r>
        </a:p>
        <a:p>
          <a:pPr marL="285750" lvl="1" indent="-285750" algn="l" defTabSz="1511300">
            <a:lnSpc>
              <a:spcPct val="90000"/>
            </a:lnSpc>
            <a:spcBef>
              <a:spcPct val="0"/>
            </a:spcBef>
            <a:spcAft>
              <a:spcPct val="15000"/>
            </a:spcAft>
            <a:buChar char="••"/>
          </a:pPr>
          <a:r>
            <a:rPr lang="en-US" sz="3400" kern="1200" dirty="0"/>
            <a:t>About promoting involvement</a:t>
          </a:r>
        </a:p>
      </dsp:txBody>
      <dsp:txXfrm>
        <a:off x="0" y="1629455"/>
        <a:ext cx="6829289" cy="4069800"/>
      </dsp:txXfrm>
    </dsp:sp>
    <dsp:sp modelId="{27760BCE-4EC8-431F-8297-582EB74FA07B}">
      <dsp:nvSpPr>
        <dsp:cNvPr id="0" name=""/>
        <dsp:cNvSpPr/>
      </dsp:nvSpPr>
      <dsp:spPr>
        <a:xfrm>
          <a:off x="0" y="926046"/>
          <a:ext cx="4780502" cy="100368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lvl="0" algn="l" defTabSz="1511300">
            <a:lnSpc>
              <a:spcPct val="90000"/>
            </a:lnSpc>
            <a:spcBef>
              <a:spcPct val="0"/>
            </a:spcBef>
            <a:spcAft>
              <a:spcPct val="35000"/>
            </a:spcAft>
          </a:pPr>
          <a:r>
            <a:rPr lang="en-US" sz="3400" kern="1200" dirty="0"/>
            <a:t>You care…</a:t>
          </a:r>
        </a:p>
      </dsp:txBody>
      <dsp:txXfrm>
        <a:off x="48996" y="975042"/>
        <a:ext cx="4682510"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115992" y="2266773"/>
          <a:ext cx="7808032" cy="18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501698" y="36636"/>
          <a:ext cx="7023777" cy="29491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lvl="0" algn="l" defTabSz="1244600">
            <a:lnSpc>
              <a:spcPct val="90000"/>
            </a:lnSpc>
            <a:spcBef>
              <a:spcPct val="0"/>
            </a:spcBef>
            <a:spcAft>
              <a:spcPct val="35000"/>
            </a:spcAft>
            <a:buClr>
              <a:schemeClr val="accent2"/>
            </a:buClr>
            <a:buFont typeface="Wingdings" panose="05000000000000000000" pitchFamily="2" charset="2"/>
            <a:buChar char="§"/>
          </a:pPr>
          <a:endParaRPr lang="en-US" sz="2800" kern="1200" dirty="0">
            <a:solidFill>
              <a:schemeClr val="bg1"/>
            </a:solidFill>
          </a:endParaRPr>
        </a:p>
      </dsp:txBody>
      <dsp:txXfrm>
        <a:off x="516094" y="51032"/>
        <a:ext cx="6994985" cy="266119"/>
      </dsp:txXfrm>
    </dsp:sp>
    <dsp:sp modelId="{6024958E-724F-4F1C-82EC-F7DC92FAA7A4}">
      <dsp:nvSpPr>
        <dsp:cNvPr id="0" name=""/>
        <dsp:cNvSpPr/>
      </dsp:nvSpPr>
      <dsp:spPr>
        <a:xfrm>
          <a:off x="0" y="1251645"/>
          <a:ext cx="10033968" cy="3247907"/>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8747" tIns="208280" rIns="778747"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285750" lvl="1" indent="-285750" algn="l" defTabSz="1244600">
            <a:lnSpc>
              <a:spcPct val="90000"/>
            </a:lnSpc>
            <a:spcBef>
              <a:spcPct val="0"/>
            </a:spcBef>
            <a:spcAft>
              <a:spcPct val="15000"/>
            </a:spcAft>
            <a:buChar char="••"/>
          </a:pPr>
          <a:r>
            <a:rPr lang="en-US" sz="2800" b="1" kern="1200" dirty="0"/>
            <a:t>Advisory has:</a:t>
          </a:r>
          <a:endParaRPr lang="en-US" sz="1600" kern="1200" dirty="0"/>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a:t>
          </a:r>
          <a:r>
            <a:rPr lang="en-US" sz="2800" b="0" kern="1200" dirty="0" smtClean="0"/>
            <a:t>equality </a:t>
          </a:r>
          <a:r>
            <a:rPr lang="en-US" sz="2800" b="0" kern="1200" dirty="0"/>
            <a:t>for all students and schools in policies.</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online transactions.</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defibrillators in every high school.  </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the parents that can’t get involved.</a:t>
          </a:r>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dsp:txBody>
      <dsp:txXfrm>
        <a:off x="0" y="1251645"/>
        <a:ext cx="10033968" cy="3247907"/>
      </dsp:txXfrm>
    </dsp:sp>
    <dsp:sp modelId="{27760BCE-4EC8-431F-8297-582EB74FA07B}">
      <dsp:nvSpPr>
        <dsp:cNvPr id="0" name=""/>
        <dsp:cNvSpPr/>
      </dsp:nvSpPr>
      <dsp:spPr>
        <a:xfrm>
          <a:off x="239146" y="0"/>
          <a:ext cx="9599102" cy="1271402"/>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lvl="0" algn="l" defTabSz="1066800">
            <a:lnSpc>
              <a:spcPct val="90000"/>
            </a:lnSpc>
            <a:spcBef>
              <a:spcPct val="0"/>
            </a:spcBef>
            <a:spcAft>
              <a:spcPct val="35000"/>
            </a:spcAft>
          </a:pPr>
          <a:r>
            <a:rPr lang="en-US" sz="2400" kern="1200" dirty="0"/>
            <a:t>We</a:t>
          </a:r>
          <a:r>
            <a:rPr lang="en-US" sz="2400" b="0" kern="1200" dirty="0"/>
            <a:t> are part of a team that advocates for children, our schools and our community stakeholders </a:t>
          </a:r>
          <a:endParaRPr lang="en-US" sz="2400" kern="1200" dirty="0"/>
        </a:p>
      </dsp:txBody>
      <dsp:txXfrm>
        <a:off x="301211" y="62065"/>
        <a:ext cx="9474972" cy="1147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ctr" defTabSz="1244600">
            <a:lnSpc>
              <a:spcPct val="90000"/>
            </a:lnSpc>
            <a:spcBef>
              <a:spcPct val="0"/>
            </a:spcBef>
            <a:spcAft>
              <a:spcPct val="35000"/>
            </a:spcAft>
          </a:pPr>
          <a:r>
            <a:rPr lang="en-US" sz="2800" kern="1200" noProof="1">
              <a:solidFill>
                <a:schemeClr val="bg1"/>
              </a:solidFill>
            </a:rPr>
            <a:t>Purpose of a School Advisory Forum</a:t>
          </a:r>
        </a:p>
      </dsp:txBody>
      <dsp:txXfrm>
        <a:off x="0" y="1653508"/>
        <a:ext cx="3286125" cy="2610802"/>
      </dsp:txXfrm>
    </dsp:sp>
    <dsp:sp modelId="{8157E768-0524-44F1-8F00-7DF53576D2D6}">
      <dsp:nvSpPr>
        <dsp:cNvPr id="0" name=""/>
        <dsp:cNvSpPr/>
      </dsp:nvSpPr>
      <dsp:spPr>
        <a:xfrm>
          <a:off x="1284917" y="403477"/>
          <a:ext cx="716289" cy="1368713"/>
        </a:xfrm>
        <a:prstGeom prst="rect">
          <a:avLst/>
        </a:prstGeom>
        <a:blipFill rotWithShape="0">
          <a:blip xmlns:r="http://schemas.openxmlformats.org/officeDocument/2006/relationships" r:embed="rId1"/>
          <a:srcRect/>
          <a:stretch>
            <a:fillRect l="-9000" r="-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1284917" y="403477"/>
        <a:ext cx="716289" cy="1368713"/>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noProof="1">
              <a:solidFill>
                <a:schemeClr val="bg1"/>
              </a:solidFill>
            </a:rPr>
            <a:t>The Roles of a School Advisory Forum Chair</a:t>
          </a:r>
          <a:endParaRPr lang="en-US" sz="1600" kern="1200" dirty="0">
            <a:solidFill>
              <a:srgbClr val="FFFFFF"/>
            </a:solidFill>
            <a:latin typeface="Calibri"/>
            <a:ea typeface="+mn-ea"/>
            <a:cs typeface="+mn-cs"/>
          </a:endParaRPr>
        </a:p>
      </dsp:txBody>
      <dsp:txXfrm>
        <a:off x="3614737" y="1653508"/>
        <a:ext cx="3286125" cy="2610802"/>
      </dsp:txXfrm>
    </dsp:sp>
    <dsp:sp modelId="{AFA09309-0DCE-4477-82D3-AAF980A85A37}">
      <dsp:nvSpPr>
        <dsp:cNvPr id="0" name=""/>
        <dsp:cNvSpPr/>
      </dsp:nvSpPr>
      <dsp:spPr>
        <a:xfrm>
          <a:off x="5225164" y="795098"/>
          <a:ext cx="65270" cy="58547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5225164" y="795098"/>
        <a:ext cx="65270" cy="585472"/>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noProof="1">
              <a:solidFill>
                <a:schemeClr val="bg1"/>
              </a:solidFill>
            </a:rPr>
            <a:t>The Duties of a School Advisory Forum Chair</a:t>
          </a:r>
          <a:endParaRPr lang="en-US" sz="2800" kern="1200" dirty="0">
            <a:solidFill>
              <a:srgbClr val="FFFFFF"/>
            </a:solidFill>
            <a:latin typeface="+mn-lt"/>
            <a:ea typeface="+mn-ea"/>
            <a:cs typeface="+mn-cs"/>
          </a:endParaRPr>
        </a:p>
      </dsp:txBody>
      <dsp:txXfrm>
        <a:off x="7229475" y="1653508"/>
        <a:ext cx="3286125" cy="2610802"/>
      </dsp:txXfrm>
    </dsp:sp>
    <dsp:sp modelId="{9718E67E-2C8C-4093-AB5F-E3BEFAAEA31B}">
      <dsp:nvSpPr>
        <dsp:cNvPr id="0" name=""/>
        <dsp:cNvSpPr/>
      </dsp:nvSpPr>
      <dsp:spPr>
        <a:xfrm>
          <a:off x="8845688" y="922988"/>
          <a:ext cx="53698" cy="329692"/>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lvl="0" algn="ctr" defTabSz="933450">
            <a:lnSpc>
              <a:spcPct val="90000"/>
            </a:lnSpc>
            <a:spcBef>
              <a:spcPct val="0"/>
            </a:spcBef>
            <a:spcAft>
              <a:spcPct val="35000"/>
            </a:spcAft>
          </a:pPr>
          <a:endParaRPr lang="en-US" sz="2100" kern="1200" dirty="0"/>
        </a:p>
      </dsp:txBody>
      <dsp:txXfrm>
        <a:off x="8845688" y="922988"/>
        <a:ext cx="53698" cy="329692"/>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3080"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ctr" defTabSz="1422400">
            <a:lnSpc>
              <a:spcPct val="90000"/>
            </a:lnSpc>
            <a:spcBef>
              <a:spcPct val="0"/>
            </a:spcBef>
            <a:spcAft>
              <a:spcPct val="35000"/>
            </a:spcAft>
          </a:pPr>
          <a:r>
            <a:rPr lang="en-US" sz="3200" kern="1200" dirty="0">
              <a:solidFill>
                <a:srgbClr val="FFFFFF"/>
              </a:solidFill>
              <a:latin typeface="Calibri"/>
              <a:ea typeface="+mn-ea"/>
              <a:cs typeface="+mn-cs"/>
            </a:rPr>
            <a:t>Guidelines</a:t>
          </a:r>
        </a:p>
        <a:p>
          <a:pPr lvl="0" algn="ctr" defTabSz="1422400">
            <a:lnSpc>
              <a:spcPct val="90000"/>
            </a:lnSpc>
            <a:spcBef>
              <a:spcPct val="0"/>
            </a:spcBef>
            <a:spcAft>
              <a:spcPct val="35000"/>
            </a:spcAft>
            <a:buNone/>
          </a:pPr>
          <a:r>
            <a:rPr lang="en-US" sz="3200" kern="1200" noProof="1">
              <a:solidFill>
                <a:srgbClr val="FFFFFF"/>
              </a:solidFill>
              <a:latin typeface="Calibri"/>
              <a:ea typeface="+mn-ea"/>
              <a:cs typeface="+mn-cs"/>
            </a:rPr>
            <a:t> </a:t>
          </a:r>
        </a:p>
      </dsp:txBody>
      <dsp:txXfrm>
        <a:off x="3080" y="1631352"/>
        <a:ext cx="2444055" cy="2053006"/>
      </dsp:txXfrm>
    </dsp:sp>
    <dsp:sp modelId="{8157E768-0524-44F1-8F00-7DF53576D2D6}">
      <dsp:nvSpPr>
        <dsp:cNvPr id="0" name=""/>
        <dsp:cNvSpPr/>
      </dsp:nvSpPr>
      <dsp:spPr>
        <a:xfrm>
          <a:off x="1046758" y="649226"/>
          <a:ext cx="356700" cy="101302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1046758" y="649226"/>
        <a:ext cx="356700" cy="1013025"/>
      </dsp:txXfrm>
    </dsp:sp>
    <dsp:sp modelId="{676D607A-85D2-4EAF-B264-A9D94B61A4FF}">
      <dsp:nvSpPr>
        <dsp:cNvPr id="0" name=""/>
        <dsp:cNvSpPr/>
      </dsp:nvSpPr>
      <dsp:spPr>
        <a:xfrm>
          <a:off x="3080" y="3721925"/>
          <a:ext cx="244405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2756651" y="298232"/>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a:t>
          </a:r>
          <a:r>
            <a:rPr lang="en-US" sz="3200" kern="1200" dirty="0" smtClean="0">
              <a:solidFill>
                <a:srgbClr val="FFFFFF"/>
              </a:solidFill>
              <a:latin typeface="Calibri"/>
              <a:ea typeface="+mn-ea"/>
              <a:cs typeface="+mn-cs"/>
            </a:rPr>
            <a:t>Bylaws</a:t>
          </a:r>
          <a:endParaRPr lang="en-US" sz="3200" kern="1200" dirty="0">
            <a:solidFill>
              <a:srgbClr val="FFFFFF"/>
            </a:solidFill>
            <a:latin typeface="Calibri"/>
            <a:ea typeface="+mn-ea"/>
            <a:cs typeface="+mn-cs"/>
          </a:endParaRPr>
        </a:p>
      </dsp:txBody>
      <dsp:txXfrm>
        <a:off x="2756651" y="1598469"/>
        <a:ext cx="2444055" cy="2053006"/>
      </dsp:txXfrm>
    </dsp:sp>
    <dsp:sp modelId="{AFA09309-0DCE-4477-82D3-AAF980A85A37}">
      <dsp:nvSpPr>
        <dsp:cNvPr id="0" name=""/>
        <dsp:cNvSpPr/>
      </dsp:nvSpPr>
      <dsp:spPr>
        <a:xfrm>
          <a:off x="6232792" y="541895"/>
          <a:ext cx="795081" cy="1139531"/>
        </a:xfrm>
        <a:prstGeom prst="rect">
          <a:avLst/>
        </a:prstGeom>
        <a:blipFill rotWithShape="0">
          <a:blip xmlns:r="http://schemas.openxmlformats.org/officeDocument/2006/relationships" r:embed="rId1"/>
          <a:srcRect/>
          <a:stretch>
            <a:fillRect l="-11000" r="-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6232792" y="541895"/>
        <a:ext cx="795081" cy="1139531"/>
      </dsp:txXfrm>
    </dsp:sp>
    <dsp:sp modelId="{70685E0F-5EC9-4D84-80D5-F2F78DC3CFFC}">
      <dsp:nvSpPr>
        <dsp:cNvPr id="0" name=""/>
        <dsp:cNvSpPr/>
      </dsp:nvSpPr>
      <dsp:spPr>
        <a:xfrm>
          <a:off x="2691541" y="3721925"/>
          <a:ext cx="244405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5380002" y="295871"/>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sp:txBody>
      <dsp:txXfrm>
        <a:off x="5380002" y="1596109"/>
        <a:ext cx="2444055" cy="2053006"/>
      </dsp:txXfrm>
    </dsp:sp>
    <dsp:sp modelId="{9718E67E-2C8C-4093-AB5F-E3BEFAAEA31B}">
      <dsp:nvSpPr>
        <dsp:cNvPr id="0" name=""/>
        <dsp:cNvSpPr/>
      </dsp:nvSpPr>
      <dsp:spPr>
        <a:xfrm>
          <a:off x="6480310" y="805491"/>
          <a:ext cx="243440" cy="700496"/>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6480310" y="805491"/>
        <a:ext cx="243440" cy="700496"/>
      </dsp:txXfrm>
    </dsp:sp>
    <dsp:sp modelId="{13CAC05E-7817-4F00-94BF-9DC0F20DF1D8}">
      <dsp:nvSpPr>
        <dsp:cNvPr id="0" name=""/>
        <dsp:cNvSpPr/>
      </dsp:nvSpPr>
      <dsp:spPr>
        <a:xfrm>
          <a:off x="5380002" y="3721925"/>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0DC5E-F39D-4518-A341-8EA5895F7900}">
      <dsp:nvSpPr>
        <dsp:cNvPr id="0" name=""/>
        <dsp:cNvSpPr/>
      </dsp:nvSpPr>
      <dsp:spPr>
        <a:xfrm>
          <a:off x="8068463"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ctr" defTabSz="1422400">
            <a:lnSpc>
              <a:spcPct val="90000"/>
            </a:lnSpc>
            <a:spcBef>
              <a:spcPct val="0"/>
            </a:spcBef>
            <a:spcAft>
              <a:spcPct val="35000"/>
            </a:spcAft>
          </a:pPr>
          <a:r>
            <a:rPr lang="en-US" sz="3200" kern="1200" dirty="0">
              <a:solidFill>
                <a:srgbClr val="FFFFFF"/>
              </a:solidFill>
              <a:latin typeface="Calibri"/>
              <a:ea typeface="+mn-ea"/>
              <a:cs typeface="+mn-cs"/>
            </a:rPr>
            <a:t>Robert’s Rules of Order</a:t>
          </a:r>
        </a:p>
        <a:p>
          <a:pPr lvl="0" algn="l" defTabSz="1422400">
            <a:lnSpc>
              <a:spcPct val="90000"/>
            </a:lnSpc>
            <a:spcBef>
              <a:spcPct val="0"/>
            </a:spcBef>
            <a:spcAft>
              <a:spcPct val="35000"/>
            </a:spcAft>
            <a:buNone/>
          </a:pPr>
          <a:r>
            <a:rPr lang="en-US" sz="2600" kern="1200" noProof="1">
              <a:solidFill>
                <a:srgbClr val="FFFFFF"/>
              </a:solidFill>
              <a:latin typeface="Calibri"/>
              <a:ea typeface="+mn-ea"/>
              <a:cs typeface="+mn-cs"/>
            </a:rPr>
            <a:t> </a:t>
          </a:r>
        </a:p>
      </dsp:txBody>
      <dsp:txXfrm>
        <a:off x="8068463" y="1631352"/>
        <a:ext cx="2444055" cy="2053006"/>
      </dsp:txXfrm>
    </dsp:sp>
    <dsp:sp modelId="{DA80273D-1D96-4E02-B8D8-27E7C1836F4D}">
      <dsp:nvSpPr>
        <dsp:cNvPr id="0" name=""/>
        <dsp:cNvSpPr/>
      </dsp:nvSpPr>
      <dsp:spPr>
        <a:xfrm>
          <a:off x="9112141" y="649226"/>
          <a:ext cx="356700" cy="101302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9112141" y="649226"/>
        <a:ext cx="356700" cy="1013025"/>
      </dsp:txXfrm>
    </dsp:sp>
    <dsp:sp modelId="{05EBA332-36CC-4339-9B78-24AF038BC93F}">
      <dsp:nvSpPr>
        <dsp:cNvPr id="0" name=""/>
        <dsp:cNvSpPr/>
      </dsp:nvSpPr>
      <dsp:spPr>
        <a:xfrm>
          <a:off x="8068463" y="3721925"/>
          <a:ext cx="244405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ctr" defTabSz="1244600">
            <a:lnSpc>
              <a:spcPct val="90000"/>
            </a:lnSpc>
            <a:spcBef>
              <a:spcPct val="0"/>
            </a:spcBef>
            <a:spcAft>
              <a:spcPct val="35000"/>
            </a:spcAft>
          </a:pPr>
          <a:r>
            <a:rPr lang="en-US" sz="2800" kern="1200" noProof="1">
              <a:solidFill>
                <a:schemeClr val="bg1"/>
              </a:solidFill>
            </a:rPr>
            <a:t>Required</a:t>
          </a:r>
        </a:p>
        <a:p>
          <a:pPr lvl="0" algn="ctr" defTabSz="1244600">
            <a:lnSpc>
              <a:spcPct val="90000"/>
            </a:lnSpc>
            <a:spcBef>
              <a:spcPct val="0"/>
            </a:spcBef>
            <a:spcAft>
              <a:spcPct val="35000"/>
            </a:spcAft>
          </a:pPr>
          <a:r>
            <a:rPr lang="en-US" sz="2800" kern="1200" noProof="1" smtClean="0">
              <a:solidFill>
                <a:schemeClr val="bg1"/>
              </a:solidFill>
            </a:rPr>
            <a:t>Prepare</a:t>
          </a:r>
        </a:p>
        <a:p>
          <a:pPr lvl="0" algn="ctr" defTabSz="1244600">
            <a:lnSpc>
              <a:spcPct val="90000"/>
            </a:lnSpc>
            <a:spcBef>
              <a:spcPct val="0"/>
            </a:spcBef>
            <a:spcAft>
              <a:spcPct val="35000"/>
            </a:spcAft>
          </a:pPr>
          <a:r>
            <a:rPr lang="en-US" sz="2800" kern="1200" noProof="1" smtClean="0">
              <a:solidFill>
                <a:schemeClr val="bg1"/>
              </a:solidFill>
            </a:rPr>
            <a:t>Guide</a:t>
          </a:r>
          <a:endParaRPr lang="en-US" sz="2800" kern="1200" noProof="1">
            <a:solidFill>
              <a:schemeClr val="bg1"/>
            </a:solidFill>
          </a:endParaRPr>
        </a:p>
        <a:p>
          <a:pPr lvl="0" algn="ctr" defTabSz="1244600">
            <a:lnSpc>
              <a:spcPct val="90000"/>
            </a:lnSpc>
            <a:spcBef>
              <a:spcPct val="0"/>
            </a:spcBef>
            <a:spcAft>
              <a:spcPct val="35000"/>
            </a:spcAft>
          </a:pPr>
          <a:endParaRPr lang="en-US" sz="2800" kern="1200" noProof="1">
            <a:solidFill>
              <a:schemeClr val="bg1"/>
            </a:solidFill>
          </a:endParaRPr>
        </a:p>
      </dsp:txBody>
      <dsp:txXfrm>
        <a:off x="0" y="1653508"/>
        <a:ext cx="3286125" cy="2610802"/>
      </dsp:txXfrm>
    </dsp:sp>
    <dsp:sp modelId="{8157E768-0524-44F1-8F00-7DF53576D2D6}">
      <dsp:nvSpPr>
        <dsp:cNvPr id="0" name=""/>
        <dsp:cNvSpPr/>
      </dsp:nvSpPr>
      <dsp:spPr>
        <a:xfrm>
          <a:off x="1262678" y="563794"/>
          <a:ext cx="760767" cy="104808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lvl="0" algn="ctr" defTabSz="533400">
            <a:lnSpc>
              <a:spcPct val="90000"/>
            </a:lnSpc>
            <a:spcBef>
              <a:spcPct val="0"/>
            </a:spcBef>
            <a:spcAft>
              <a:spcPct val="35000"/>
            </a:spcAft>
          </a:pPr>
          <a:endParaRPr lang="en-US" sz="1200" kern="1200" dirty="0"/>
        </a:p>
      </dsp:txBody>
      <dsp:txXfrm>
        <a:off x="1262678" y="563794"/>
        <a:ext cx="760767" cy="1048080"/>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sp:txBody>
      <dsp:txXfrm>
        <a:off x="3614737" y="1653508"/>
        <a:ext cx="3286125" cy="2610802"/>
      </dsp:txXfrm>
    </dsp:sp>
    <dsp:sp modelId="{AFA09309-0DCE-4477-82D3-AAF980A85A37}">
      <dsp:nvSpPr>
        <dsp:cNvPr id="0" name=""/>
        <dsp:cNvSpPr/>
      </dsp:nvSpPr>
      <dsp:spPr>
        <a:xfrm>
          <a:off x="5094708" y="933620"/>
          <a:ext cx="326182" cy="30842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a:off x="5094708" y="933620"/>
        <a:ext cx="326182" cy="308427"/>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sp:txBody>
      <dsp:txXfrm>
        <a:off x="7229475" y="1653508"/>
        <a:ext cx="3286125" cy="2610802"/>
      </dsp:txXfrm>
    </dsp:sp>
    <dsp:sp modelId="{9718E67E-2C8C-4093-AB5F-E3BEFAAEA31B}">
      <dsp:nvSpPr>
        <dsp:cNvPr id="0" name=""/>
        <dsp:cNvSpPr/>
      </dsp:nvSpPr>
      <dsp:spPr>
        <a:xfrm>
          <a:off x="8774087" y="642425"/>
          <a:ext cx="196899" cy="890818"/>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8774087" y="642425"/>
        <a:ext cx="196899" cy="890818"/>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4837D-EEA8-41B4-8716-055C3F63BB5E}">
      <dsp:nvSpPr>
        <dsp:cNvPr id="0" name=""/>
        <dsp:cNvSpPr/>
      </dsp:nvSpPr>
      <dsp:spPr>
        <a:xfrm rot="5400000">
          <a:off x="-241778" y="326916"/>
          <a:ext cx="1611859" cy="1128301"/>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MOTION</a:t>
          </a:r>
        </a:p>
      </dsp:txBody>
      <dsp:txXfrm rot="-5400000">
        <a:off x="2" y="649288"/>
        <a:ext cx="1128301" cy="483558"/>
      </dsp:txXfrm>
    </dsp:sp>
    <dsp:sp modelId="{3F7EE88D-909D-4BFC-903F-1CA7EBDC8E89}">
      <dsp:nvSpPr>
        <dsp:cNvPr id="0" name=""/>
        <dsp:cNvSpPr/>
      </dsp:nvSpPr>
      <dsp:spPr>
        <a:xfrm rot="5400000">
          <a:off x="4467422" y="-3242117"/>
          <a:ext cx="1047708" cy="77259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Black" panose="020B0A04020102020204" pitchFamily="34" charset="0"/>
            </a:rPr>
            <a:t>Principal</a:t>
          </a:r>
        </a:p>
      </dsp:txBody>
      <dsp:txXfrm rot="-5400000">
        <a:off x="1128302" y="148148"/>
        <a:ext cx="7674805" cy="945418"/>
      </dsp:txXfrm>
    </dsp:sp>
    <dsp:sp modelId="{F5FD46D8-B094-40BB-9091-6E3B7CAB7FA1}">
      <dsp:nvSpPr>
        <dsp:cNvPr id="0" name=""/>
        <dsp:cNvSpPr/>
      </dsp:nvSpPr>
      <dsp:spPr>
        <a:xfrm rot="5400000">
          <a:off x="-525788" y="2198783"/>
          <a:ext cx="2179878" cy="1128301"/>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MOTION</a:t>
          </a:r>
        </a:p>
      </dsp:txBody>
      <dsp:txXfrm rot="-5400000">
        <a:off x="1" y="2237146"/>
        <a:ext cx="1128301" cy="1051577"/>
      </dsp:txXfrm>
    </dsp:sp>
    <dsp:sp modelId="{F486A690-0CF9-4CEF-9CC0-F2890AF21A4F}">
      <dsp:nvSpPr>
        <dsp:cNvPr id="0" name=""/>
        <dsp:cNvSpPr/>
      </dsp:nvSpPr>
      <dsp:spPr>
        <a:xfrm rot="5400000">
          <a:off x="3580369" y="-1150017"/>
          <a:ext cx="2821814" cy="77259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Area Advisory Council</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District Advisory Council</a:t>
          </a:r>
        </a:p>
        <a:p>
          <a:pPr marL="228600" lvl="1" indent="-228600" algn="l" defTabSz="1066800">
            <a:lnSpc>
              <a:spcPct val="150000"/>
            </a:lnSpc>
            <a:spcBef>
              <a:spcPct val="0"/>
            </a:spcBef>
            <a:spcAft>
              <a:spcPct val="15000"/>
            </a:spcAft>
            <a:buChar char="••"/>
          </a:pPr>
          <a:r>
            <a:rPr lang="en-US" sz="2400" b="1" kern="1200" dirty="0" smtClean="0">
              <a:latin typeface="Arial Black" panose="020B0A04020102020204" pitchFamily="34" charset="0"/>
              <a:cs typeface="Arial" panose="020B0604020202020204" pitchFamily="34" charset="0"/>
            </a:rPr>
            <a:t>Advisory Liaison &amp; Chief of Staff</a:t>
          </a:r>
          <a:endParaRPr lang="en-US" sz="2400" b="1" kern="1200" dirty="0">
            <a:latin typeface="Arial Black" panose="020B0A04020102020204" pitchFamily="34" charset="0"/>
            <a:cs typeface="Arial" panose="020B0604020202020204" pitchFamily="34" charset="0"/>
          </a:endParaRPr>
        </a:p>
        <a:p>
          <a:pPr marL="228600" lvl="1" indent="-228600" algn="l" defTabSz="1066800">
            <a:lnSpc>
              <a:spcPct val="150000"/>
            </a:lnSpc>
            <a:spcBef>
              <a:spcPct val="0"/>
            </a:spcBef>
            <a:spcAft>
              <a:spcPct val="15000"/>
            </a:spcAft>
            <a:buChar char="••"/>
          </a:pPr>
          <a:r>
            <a:rPr lang="en-US" sz="2400" kern="1200" dirty="0" smtClean="0">
              <a:latin typeface="Arial Black" panose="020B0A04020102020204" pitchFamily="34" charset="0"/>
            </a:rPr>
            <a:t>School Board Members &amp; </a:t>
          </a:r>
          <a:r>
            <a:rPr lang="en-US" sz="2400" b="1" kern="1200" dirty="0" smtClean="0">
              <a:latin typeface="Arial Black" panose="020B0A04020102020204" pitchFamily="34" charset="0"/>
              <a:cs typeface="Arial" panose="020B0604020202020204" pitchFamily="34" charset="0"/>
            </a:rPr>
            <a:t>Superintendent</a:t>
          </a:r>
          <a:endParaRPr lang="en-US" sz="2400" b="1" kern="1200" dirty="0">
            <a:latin typeface="Arial Black" panose="020B0A04020102020204" pitchFamily="34" charset="0"/>
            <a:cs typeface="Arial" panose="020B0604020202020204" pitchFamily="34" charset="0"/>
          </a:endParaRPr>
        </a:p>
      </dsp:txBody>
      <dsp:txXfrm rot="-5400000">
        <a:off x="1128301" y="1439801"/>
        <a:ext cx="7588200" cy="25463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3868F-681F-4EF9-8B83-F3B0F354A4C4}">
      <dsp:nvSpPr>
        <dsp:cNvPr id="0" name=""/>
        <dsp:cNvSpPr/>
      </dsp:nvSpPr>
      <dsp:spPr>
        <a:xfrm>
          <a:off x="0" y="0"/>
          <a:ext cx="5371502" cy="4543591"/>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a:t>
          </a:r>
          <a:r>
            <a:rPr lang="en-US" sz="2800" kern="1200" dirty="0" smtClean="0">
              <a:solidFill>
                <a:srgbClr val="FFFFFF"/>
              </a:solidFill>
              <a:latin typeface="Calibri"/>
              <a:ea typeface="+mn-ea"/>
              <a:cs typeface="+mn-cs"/>
            </a:rPr>
            <a:t>PROCESS</a:t>
          </a:r>
        </a:p>
        <a:p>
          <a:pPr marL="0" lvl="0" indent="0" algn="ctr" defTabSz="711200">
            <a:lnSpc>
              <a:spcPct val="90000"/>
            </a:lnSpc>
            <a:spcBef>
              <a:spcPct val="0"/>
            </a:spcBef>
            <a:spcAft>
              <a:spcPct val="35000"/>
            </a:spcAft>
            <a:buNone/>
          </a:pPr>
          <a:r>
            <a:rPr lang="en-US" sz="1800" kern="1200" dirty="0" smtClean="0">
              <a:solidFill>
                <a:srgbClr val="FFFFFF"/>
              </a:solidFill>
              <a:latin typeface="Calibri"/>
              <a:ea typeface="+mn-ea"/>
              <a:cs typeface="+mn-cs"/>
            </a:rPr>
            <a:t>Please see the </a:t>
          </a:r>
          <a:r>
            <a:rPr lang="en-US" sz="1800" kern="1200" dirty="0">
              <a:solidFill>
                <a:srgbClr val="FFFFFF"/>
              </a:solidFill>
              <a:latin typeface="Calibri"/>
              <a:ea typeface="+mn-ea"/>
              <a:cs typeface="+mn-cs"/>
            </a:rPr>
            <a:t>School Advisory Forum Manual </a:t>
          </a:r>
          <a:r>
            <a:rPr lang="en-US" sz="1800" kern="1200" dirty="0" smtClean="0">
              <a:solidFill>
                <a:srgbClr val="FFFFFF"/>
              </a:solidFill>
              <a:latin typeface="Calibri"/>
              <a:ea typeface="+mn-ea"/>
              <a:cs typeface="+mn-cs"/>
            </a:rPr>
            <a:t>for </a:t>
          </a:r>
          <a:r>
            <a:rPr lang="en-US" sz="1800" kern="1200" dirty="0">
              <a:solidFill>
                <a:srgbClr val="FFFFFF"/>
              </a:solidFill>
              <a:latin typeface="Calibri"/>
              <a:ea typeface="+mn-ea"/>
              <a:cs typeface="+mn-cs"/>
            </a:rPr>
            <a:t>further </a:t>
          </a:r>
          <a:r>
            <a:rPr lang="en-US" sz="1800" kern="1200" dirty="0" smtClean="0">
              <a:solidFill>
                <a:srgbClr val="FFFFFF"/>
              </a:solidFill>
              <a:latin typeface="Calibri"/>
              <a:ea typeface="+mn-ea"/>
              <a:cs typeface="+mn-cs"/>
            </a:rPr>
            <a:t>details.</a:t>
          </a:r>
          <a:endParaRPr lang="en-US" sz="1800" kern="1200" dirty="0">
            <a:solidFill>
              <a:srgbClr val="FFFFFF"/>
            </a:solidFill>
            <a:latin typeface="Calibri"/>
            <a:ea typeface="+mn-ea"/>
            <a:cs typeface="+mn-cs"/>
          </a:endParaRPr>
        </a:p>
      </dsp:txBody>
      <dsp:txXfrm>
        <a:off x="0" y="1726564"/>
        <a:ext cx="5371502" cy="2726154"/>
      </dsp:txXfrm>
    </dsp:sp>
    <dsp:sp modelId="{9718E67E-2C8C-4093-AB5F-E3BEFAAEA31B}">
      <dsp:nvSpPr>
        <dsp:cNvPr id="0" name=""/>
        <dsp:cNvSpPr/>
      </dsp:nvSpPr>
      <dsp:spPr>
        <a:xfrm>
          <a:off x="2004212" y="454359"/>
          <a:ext cx="1363077" cy="136307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271" tIns="12700" rIns="106271"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2004212" y="454359"/>
        <a:ext cx="1363077" cy="1363077"/>
      </dsp:txXfrm>
    </dsp:sp>
    <dsp:sp modelId="{13CAC05E-7817-4F00-94BF-9DC0F20DF1D8}">
      <dsp:nvSpPr>
        <dsp:cNvPr id="0" name=""/>
        <dsp:cNvSpPr/>
      </dsp:nvSpPr>
      <dsp:spPr>
        <a:xfrm>
          <a:off x="0" y="4543519"/>
          <a:ext cx="537150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444500">
            <a:lnSpc>
              <a:spcPct val="90000"/>
            </a:lnSpc>
            <a:spcBef>
              <a:spcPct val="0"/>
            </a:spcBef>
            <a:spcAft>
              <a:spcPct val="35000"/>
            </a:spcAft>
          </a:pPr>
          <a:endParaRPr lang="en-US" sz="1000" kern="1200" dirty="0">
            <a:solidFill>
              <a:schemeClr val="bg1"/>
            </a:solidFill>
          </a:endParaRPr>
        </a:p>
        <a:p>
          <a:pPr lvl="0" algn="ctr" defTabSz="444500">
            <a:lnSpc>
              <a:spcPct val="90000"/>
            </a:lnSpc>
            <a:spcBef>
              <a:spcPct val="0"/>
            </a:spcBef>
            <a:spcAft>
              <a:spcPct val="35000"/>
            </a:spcAft>
          </a:pPr>
          <a:r>
            <a:rPr lang="en-US" sz="3200" kern="1200" dirty="0">
              <a:solidFill>
                <a:schemeClr val="bg1"/>
              </a:solidFill>
            </a:rPr>
            <a:t>LOOPING</a:t>
          </a:r>
          <a:endParaRPr lang="en-US" sz="3200" kern="1200" noProof="1">
            <a:solidFill>
              <a:schemeClr val="bg1"/>
            </a:solidFill>
          </a:endParaRP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569881"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sp:txBody>
      <dsp:txXfrm>
        <a:off x="3569881"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endParaRPr lang="en-US"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9/23/2021</a:t>
            </a:fld>
            <a:endParaRPr lang="en-US" dirty="0"/>
          </a:p>
        </p:txBody>
      </p:sp>
      <p:sp>
        <p:nvSpPr>
          <p:cNvPr id="4" name="Footer Placeholder 3">
            <a:extLst>
              <a:ext uri="{FF2B5EF4-FFF2-40B4-BE49-F238E27FC236}">
                <a16:creationId xmlns:a16="http://schemas.microsoft.com/office/drawing/2014/main" xmlns=""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9/23/2021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a:t>
            </a:fld>
            <a:endParaRPr lang="en-US" dirty="0"/>
          </a:p>
        </p:txBody>
      </p:sp>
    </p:spTree>
    <p:extLst>
      <p:ext uri="{BB962C8B-B14F-4D97-AF65-F5344CB8AC3E}">
        <p14:creationId xmlns:p14="http://schemas.microsoft.com/office/powerpoint/2010/main" val="206326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101623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392665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20353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122958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14</a:t>
            </a:fld>
            <a:endParaRPr lang="en-US" dirty="0"/>
          </a:p>
        </p:txBody>
      </p:sp>
    </p:spTree>
    <p:extLst>
      <p:ext uri="{BB962C8B-B14F-4D97-AF65-F5344CB8AC3E}">
        <p14:creationId xmlns:p14="http://schemas.microsoft.com/office/powerpoint/2010/main" val="342376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15</a:t>
            </a:fld>
            <a:endParaRPr lang="en-US" dirty="0"/>
          </a:p>
        </p:txBody>
      </p:sp>
    </p:spTree>
    <p:extLst>
      <p:ext uri="{BB962C8B-B14F-4D97-AF65-F5344CB8AC3E}">
        <p14:creationId xmlns:p14="http://schemas.microsoft.com/office/powerpoint/2010/main" val="207255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16</a:t>
            </a:fld>
            <a:endParaRPr lang="en-US" dirty="0"/>
          </a:p>
        </p:txBody>
      </p:sp>
    </p:spTree>
    <p:extLst>
      <p:ext uri="{BB962C8B-B14F-4D97-AF65-F5344CB8AC3E}">
        <p14:creationId xmlns:p14="http://schemas.microsoft.com/office/powerpoint/2010/main" val="296499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17</a:t>
            </a:fld>
            <a:endParaRPr lang="en-US" dirty="0"/>
          </a:p>
        </p:txBody>
      </p:sp>
    </p:spTree>
    <p:extLst>
      <p:ext uri="{BB962C8B-B14F-4D97-AF65-F5344CB8AC3E}">
        <p14:creationId xmlns:p14="http://schemas.microsoft.com/office/powerpoint/2010/main" val="58266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18</a:t>
            </a:fld>
            <a:endParaRPr lang="en-US" dirty="0"/>
          </a:p>
        </p:txBody>
      </p:sp>
    </p:spTree>
    <p:extLst>
      <p:ext uri="{BB962C8B-B14F-4D97-AF65-F5344CB8AC3E}">
        <p14:creationId xmlns:p14="http://schemas.microsoft.com/office/powerpoint/2010/main" val="398183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19</a:t>
            </a:fld>
            <a:endParaRPr lang="en-US" dirty="0"/>
          </a:p>
        </p:txBody>
      </p:sp>
    </p:spTree>
    <p:extLst>
      <p:ext uri="{BB962C8B-B14F-4D97-AF65-F5344CB8AC3E}">
        <p14:creationId xmlns:p14="http://schemas.microsoft.com/office/powerpoint/2010/main" val="297606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a:t>
            </a:fld>
            <a:endParaRPr lang="en-US" dirty="0"/>
          </a:p>
        </p:txBody>
      </p:sp>
    </p:spTree>
    <p:extLst>
      <p:ext uri="{BB962C8B-B14F-4D97-AF65-F5344CB8AC3E}">
        <p14:creationId xmlns:p14="http://schemas.microsoft.com/office/powerpoint/2010/main" val="418555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20</a:t>
            </a:fld>
            <a:endParaRPr lang="en-US" dirty="0"/>
          </a:p>
        </p:txBody>
      </p:sp>
    </p:spTree>
    <p:extLst>
      <p:ext uri="{BB962C8B-B14F-4D97-AF65-F5344CB8AC3E}">
        <p14:creationId xmlns:p14="http://schemas.microsoft.com/office/powerpoint/2010/main" val="82182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21</a:t>
            </a:fld>
            <a:endParaRPr lang="en-US" dirty="0"/>
          </a:p>
        </p:txBody>
      </p:sp>
    </p:spTree>
    <p:extLst>
      <p:ext uri="{BB962C8B-B14F-4D97-AF65-F5344CB8AC3E}">
        <p14:creationId xmlns:p14="http://schemas.microsoft.com/office/powerpoint/2010/main" val="337465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22</a:t>
            </a:fld>
            <a:endParaRPr lang="en-US" dirty="0"/>
          </a:p>
        </p:txBody>
      </p:sp>
    </p:spTree>
    <p:extLst>
      <p:ext uri="{BB962C8B-B14F-4D97-AF65-F5344CB8AC3E}">
        <p14:creationId xmlns:p14="http://schemas.microsoft.com/office/powerpoint/2010/main" val="636214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23</a:t>
            </a:fld>
            <a:endParaRPr lang="en-US" dirty="0"/>
          </a:p>
        </p:txBody>
      </p:sp>
    </p:spTree>
    <p:extLst>
      <p:ext uri="{BB962C8B-B14F-4D97-AF65-F5344CB8AC3E}">
        <p14:creationId xmlns:p14="http://schemas.microsoft.com/office/powerpoint/2010/main" val="4220327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24</a:t>
            </a:fld>
            <a:endParaRPr lang="en-US" dirty="0"/>
          </a:p>
        </p:txBody>
      </p:sp>
    </p:spTree>
    <p:extLst>
      <p:ext uri="{BB962C8B-B14F-4D97-AF65-F5344CB8AC3E}">
        <p14:creationId xmlns:p14="http://schemas.microsoft.com/office/powerpoint/2010/main" val="327036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25</a:t>
            </a:fld>
            <a:endParaRPr lang="en-US" dirty="0"/>
          </a:p>
        </p:txBody>
      </p:sp>
    </p:spTree>
    <p:extLst>
      <p:ext uri="{BB962C8B-B14F-4D97-AF65-F5344CB8AC3E}">
        <p14:creationId xmlns:p14="http://schemas.microsoft.com/office/powerpoint/2010/main" val="380751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26</a:t>
            </a:fld>
            <a:endParaRPr lang="en-US" dirty="0"/>
          </a:p>
        </p:txBody>
      </p:sp>
    </p:spTree>
    <p:extLst>
      <p:ext uri="{BB962C8B-B14F-4D97-AF65-F5344CB8AC3E}">
        <p14:creationId xmlns:p14="http://schemas.microsoft.com/office/powerpoint/2010/main" val="160377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27</a:t>
            </a:fld>
            <a:endParaRPr lang="en-US" dirty="0"/>
          </a:p>
        </p:txBody>
      </p:sp>
    </p:spTree>
    <p:extLst>
      <p:ext uri="{BB962C8B-B14F-4D97-AF65-F5344CB8AC3E}">
        <p14:creationId xmlns:p14="http://schemas.microsoft.com/office/powerpoint/2010/main" val="2104377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28</a:t>
            </a:fld>
            <a:endParaRPr lang="en-US" dirty="0"/>
          </a:p>
        </p:txBody>
      </p:sp>
    </p:spTree>
    <p:extLst>
      <p:ext uri="{BB962C8B-B14F-4D97-AF65-F5344CB8AC3E}">
        <p14:creationId xmlns:p14="http://schemas.microsoft.com/office/powerpoint/2010/main" val="1037390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29</a:t>
            </a:fld>
            <a:endParaRPr lang="en-US" dirty="0"/>
          </a:p>
        </p:txBody>
      </p:sp>
    </p:spTree>
    <p:extLst>
      <p:ext uri="{BB962C8B-B14F-4D97-AF65-F5344CB8AC3E}">
        <p14:creationId xmlns:p14="http://schemas.microsoft.com/office/powerpoint/2010/main" val="93154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880766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30</a:t>
            </a:fld>
            <a:endParaRPr lang="en-US" dirty="0"/>
          </a:p>
        </p:txBody>
      </p:sp>
    </p:spTree>
    <p:extLst>
      <p:ext uri="{BB962C8B-B14F-4D97-AF65-F5344CB8AC3E}">
        <p14:creationId xmlns:p14="http://schemas.microsoft.com/office/powerpoint/2010/main" val="3263051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31</a:t>
            </a:fld>
            <a:endParaRPr lang="en-US" dirty="0"/>
          </a:p>
        </p:txBody>
      </p:sp>
    </p:spTree>
    <p:extLst>
      <p:ext uri="{BB962C8B-B14F-4D97-AF65-F5344CB8AC3E}">
        <p14:creationId xmlns:p14="http://schemas.microsoft.com/office/powerpoint/2010/main" val="1836524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alt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32</a:t>
            </a:fld>
            <a:endParaRPr lang="en-US" dirty="0"/>
          </a:p>
        </p:txBody>
      </p:sp>
    </p:spTree>
    <p:extLst>
      <p:ext uri="{BB962C8B-B14F-4D97-AF65-F5344CB8AC3E}">
        <p14:creationId xmlns:p14="http://schemas.microsoft.com/office/powerpoint/2010/main" val="2958630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33</a:t>
            </a:fld>
            <a:endParaRPr lang="en-US" dirty="0"/>
          </a:p>
        </p:txBody>
      </p:sp>
    </p:spTree>
    <p:extLst>
      <p:ext uri="{BB962C8B-B14F-4D97-AF65-F5344CB8AC3E}">
        <p14:creationId xmlns:p14="http://schemas.microsoft.com/office/powerpoint/2010/main" val="2360917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34</a:t>
            </a:fld>
            <a:endParaRPr lang="en-US" dirty="0"/>
          </a:p>
        </p:txBody>
      </p:sp>
    </p:spTree>
    <p:extLst>
      <p:ext uri="{BB962C8B-B14F-4D97-AF65-F5344CB8AC3E}">
        <p14:creationId xmlns:p14="http://schemas.microsoft.com/office/powerpoint/2010/main" val="2991820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35</a:t>
            </a:fld>
            <a:endParaRPr lang="en-US" dirty="0"/>
          </a:p>
        </p:txBody>
      </p:sp>
    </p:spTree>
    <p:extLst>
      <p:ext uri="{BB962C8B-B14F-4D97-AF65-F5344CB8AC3E}">
        <p14:creationId xmlns:p14="http://schemas.microsoft.com/office/powerpoint/2010/main" val="153636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36</a:t>
            </a:fld>
            <a:endParaRPr lang="en-US" dirty="0"/>
          </a:p>
        </p:txBody>
      </p:sp>
    </p:spTree>
    <p:extLst>
      <p:ext uri="{BB962C8B-B14F-4D97-AF65-F5344CB8AC3E}">
        <p14:creationId xmlns:p14="http://schemas.microsoft.com/office/powerpoint/2010/main" val="2122717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37</a:t>
            </a:fld>
            <a:endParaRPr lang="en-US" dirty="0"/>
          </a:p>
        </p:txBody>
      </p:sp>
    </p:spTree>
    <p:extLst>
      <p:ext uri="{BB962C8B-B14F-4D97-AF65-F5344CB8AC3E}">
        <p14:creationId xmlns:p14="http://schemas.microsoft.com/office/powerpoint/2010/main" val="1067273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38</a:t>
            </a:fld>
            <a:endParaRPr lang="en-US" dirty="0"/>
          </a:p>
        </p:txBody>
      </p:sp>
    </p:spTree>
    <p:extLst>
      <p:ext uri="{BB962C8B-B14F-4D97-AF65-F5344CB8AC3E}">
        <p14:creationId xmlns:p14="http://schemas.microsoft.com/office/powerpoint/2010/main" val="3065302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39</a:t>
            </a:fld>
            <a:endParaRPr lang="en-US" dirty="0"/>
          </a:p>
        </p:txBody>
      </p:sp>
    </p:spTree>
    <p:extLst>
      <p:ext uri="{BB962C8B-B14F-4D97-AF65-F5344CB8AC3E}">
        <p14:creationId xmlns:p14="http://schemas.microsoft.com/office/powerpoint/2010/main" val="225613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212194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40</a:t>
            </a:fld>
            <a:endParaRPr lang="en-US" dirty="0"/>
          </a:p>
        </p:txBody>
      </p:sp>
    </p:spTree>
    <p:extLst>
      <p:ext uri="{BB962C8B-B14F-4D97-AF65-F5344CB8AC3E}">
        <p14:creationId xmlns:p14="http://schemas.microsoft.com/office/powerpoint/2010/main" val="3101421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41</a:t>
            </a:fld>
            <a:endParaRPr lang="en-US" dirty="0"/>
          </a:p>
        </p:txBody>
      </p:sp>
    </p:spTree>
    <p:extLst>
      <p:ext uri="{BB962C8B-B14F-4D97-AF65-F5344CB8AC3E}">
        <p14:creationId xmlns:p14="http://schemas.microsoft.com/office/powerpoint/2010/main" val="2235295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42</a:t>
            </a:fld>
            <a:endParaRPr lang="en-US" dirty="0"/>
          </a:p>
        </p:txBody>
      </p:sp>
    </p:spTree>
    <p:extLst>
      <p:ext uri="{BB962C8B-B14F-4D97-AF65-F5344CB8AC3E}">
        <p14:creationId xmlns:p14="http://schemas.microsoft.com/office/powerpoint/2010/main" val="2967843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43</a:t>
            </a:fld>
            <a:endParaRPr lang="en-US" dirty="0"/>
          </a:p>
        </p:txBody>
      </p:sp>
    </p:spTree>
    <p:extLst>
      <p:ext uri="{BB962C8B-B14F-4D97-AF65-F5344CB8AC3E}">
        <p14:creationId xmlns:p14="http://schemas.microsoft.com/office/powerpoint/2010/main" val="282535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169455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10761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186343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102751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410653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xmlns=""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xmlns=""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xmlns=""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xmlns=""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xmlns=""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xmlns=""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xmlns=""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8.25.2021</a:t>
            </a:r>
            <a:endParaRPr lang="en-US" dirty="0"/>
          </a:p>
        </p:txBody>
      </p:sp>
      <p:sp>
        <p:nvSpPr>
          <p:cNvPr id="5" name="Freeform 4"/>
          <p:cNvSpPr/>
          <p:nvPr/>
        </p:nvSpPr>
        <p:spPr>
          <a:xfrm rot="5400000">
            <a:off x="8995312" y="3381329"/>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341339"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rot="5400000">
            <a:off x="1976101" y="3178846"/>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0800000" flipH="1">
            <a:off x="832017" y="2766945"/>
            <a:ext cx="3509322"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a:off x="3971626"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5400000">
            <a:off x="8633750" y="1325816"/>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0800000" flipH="1">
            <a:off x="7850662"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41340"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32019"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8033" y="1039913"/>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1</a:t>
            </a:r>
          </a:p>
        </p:txBody>
      </p:sp>
      <p:cxnSp>
        <p:nvCxnSpPr>
          <p:cNvPr id="16" name="Straight Connector 15"/>
          <p:cNvCxnSpPr/>
          <p:nvPr/>
        </p:nvCxnSpPr>
        <p:spPr>
          <a:xfrm>
            <a:off x="1938895" y="1068856"/>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13"/>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2</a:t>
            </a:r>
          </a:p>
        </p:txBody>
      </p:sp>
      <p:cxnSp>
        <p:nvCxnSpPr>
          <p:cNvPr id="19" name="Straight Connector 18"/>
          <p:cNvCxnSpPr/>
          <p:nvPr/>
        </p:nvCxnSpPr>
        <p:spPr>
          <a:xfrm>
            <a:off x="5514855" y="1068856"/>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20374" y="1039913"/>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3</a:t>
            </a:r>
          </a:p>
        </p:txBody>
      </p:sp>
      <p:cxnSp>
        <p:nvCxnSpPr>
          <p:cNvPr id="22" name="Straight Connector 21"/>
          <p:cNvCxnSpPr/>
          <p:nvPr/>
        </p:nvCxnSpPr>
        <p:spPr>
          <a:xfrm>
            <a:off x="8991344" y="1068856"/>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149" y="2897751"/>
            <a:ext cx="690387"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6</a:t>
            </a:r>
          </a:p>
        </p:txBody>
      </p:sp>
      <p:cxnSp>
        <p:nvCxnSpPr>
          <p:cNvPr id="25" name="Straight Connector 24"/>
          <p:cNvCxnSpPr/>
          <p:nvPr/>
        </p:nvCxnSpPr>
        <p:spPr>
          <a:xfrm>
            <a:off x="1609011" y="2926694"/>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07389" y="2897751"/>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5</a:t>
            </a:r>
          </a:p>
        </p:txBody>
      </p:sp>
      <p:cxnSp>
        <p:nvCxnSpPr>
          <p:cNvPr id="28" name="Straight Connector 27"/>
          <p:cNvCxnSpPr/>
          <p:nvPr/>
        </p:nvCxnSpPr>
        <p:spPr>
          <a:xfrm>
            <a:off x="5078359" y="2926694"/>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83878" y="2897751"/>
            <a:ext cx="770970"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4</a:t>
            </a:r>
          </a:p>
        </p:txBody>
      </p:sp>
      <p:cxnSp>
        <p:nvCxnSpPr>
          <p:cNvPr id="31" name="Straight Connector 30"/>
          <p:cNvCxnSpPr/>
          <p:nvPr/>
        </p:nvCxnSpPr>
        <p:spPr>
          <a:xfrm>
            <a:off x="8554848" y="292669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58033" y="4759502"/>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7</a:t>
            </a:r>
          </a:p>
        </p:txBody>
      </p:sp>
      <p:cxnSp>
        <p:nvCxnSpPr>
          <p:cNvPr id="34" name="Straight Connector 33"/>
          <p:cNvCxnSpPr/>
          <p:nvPr/>
        </p:nvCxnSpPr>
        <p:spPr>
          <a:xfrm>
            <a:off x="1938895" y="4788445"/>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43885" y="4759502"/>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8</a:t>
            </a:r>
          </a:p>
        </p:txBody>
      </p:sp>
      <p:cxnSp>
        <p:nvCxnSpPr>
          <p:cNvPr id="37" name="Straight Connector 36"/>
          <p:cNvCxnSpPr/>
          <p:nvPr/>
        </p:nvCxnSpPr>
        <p:spPr>
          <a:xfrm>
            <a:off x="5514855" y="4788445"/>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20374" y="4759502"/>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9</a:t>
            </a:r>
          </a:p>
        </p:txBody>
      </p:sp>
      <p:cxnSp>
        <p:nvCxnSpPr>
          <p:cNvPr id="40" name="Straight Connector 39"/>
          <p:cNvCxnSpPr/>
          <p:nvPr/>
        </p:nvCxnSpPr>
        <p:spPr>
          <a:xfrm>
            <a:off x="8991344" y="4788445"/>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44" name="Text Placeholder 43"/>
          <p:cNvSpPr>
            <a:spLocks noGrp="1"/>
          </p:cNvSpPr>
          <p:nvPr>
            <p:ph type="body" sz="quarter" idx="13" hasCustomPrompt="1"/>
          </p:nvPr>
        </p:nvSpPr>
        <p:spPr>
          <a:xfrm>
            <a:off x="203774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6" name="Text Placeholder 43"/>
          <p:cNvSpPr>
            <a:spLocks noGrp="1"/>
          </p:cNvSpPr>
          <p:nvPr>
            <p:ph type="body" sz="quarter" idx="14" hasCustomPrompt="1"/>
          </p:nvPr>
        </p:nvSpPr>
        <p:spPr>
          <a:xfrm>
            <a:off x="5613710"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7" name="Text Placeholder 43"/>
          <p:cNvSpPr>
            <a:spLocks noGrp="1"/>
          </p:cNvSpPr>
          <p:nvPr>
            <p:ph type="body" sz="quarter" idx="15" hasCustomPrompt="1"/>
          </p:nvPr>
        </p:nvSpPr>
        <p:spPr>
          <a:xfrm>
            <a:off x="909019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8" name="Text Placeholder 43"/>
          <p:cNvSpPr>
            <a:spLocks noGrp="1"/>
          </p:cNvSpPr>
          <p:nvPr>
            <p:ph type="body" sz="quarter" idx="16" hasCustomPrompt="1"/>
          </p:nvPr>
        </p:nvSpPr>
        <p:spPr>
          <a:xfrm>
            <a:off x="865370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9" name="Text Placeholder 43"/>
          <p:cNvSpPr>
            <a:spLocks noGrp="1"/>
          </p:cNvSpPr>
          <p:nvPr>
            <p:ph type="body" sz="quarter" idx="17" hasCustomPrompt="1"/>
          </p:nvPr>
        </p:nvSpPr>
        <p:spPr>
          <a:xfrm>
            <a:off x="517721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0" name="Text Placeholder 43"/>
          <p:cNvSpPr>
            <a:spLocks noGrp="1"/>
          </p:cNvSpPr>
          <p:nvPr>
            <p:ph type="body" sz="quarter" idx="18" hasCustomPrompt="1"/>
          </p:nvPr>
        </p:nvSpPr>
        <p:spPr>
          <a:xfrm>
            <a:off x="1707866"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1" name="Text Placeholder 43"/>
          <p:cNvSpPr>
            <a:spLocks noGrp="1"/>
          </p:cNvSpPr>
          <p:nvPr>
            <p:ph type="body" sz="quarter" idx="19" hasCustomPrompt="1"/>
          </p:nvPr>
        </p:nvSpPr>
        <p:spPr>
          <a:xfrm>
            <a:off x="203774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2" name="Text Placeholder 43"/>
          <p:cNvSpPr>
            <a:spLocks noGrp="1"/>
          </p:cNvSpPr>
          <p:nvPr>
            <p:ph type="body" sz="quarter" idx="20" hasCustomPrompt="1"/>
          </p:nvPr>
        </p:nvSpPr>
        <p:spPr>
          <a:xfrm>
            <a:off x="5613710"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3" name="Text Placeholder 43"/>
          <p:cNvSpPr>
            <a:spLocks noGrp="1"/>
          </p:cNvSpPr>
          <p:nvPr>
            <p:ph type="body" sz="quarter" idx="21" hasCustomPrompt="1"/>
          </p:nvPr>
        </p:nvSpPr>
        <p:spPr>
          <a:xfrm>
            <a:off x="909019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Tree>
    <p:extLst>
      <p:ext uri="{BB962C8B-B14F-4D97-AF65-F5344CB8AC3E}">
        <p14:creationId xmlns:p14="http://schemas.microsoft.com/office/powerpoint/2010/main" val="314930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9/27/2017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3874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xmlns=""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xmlns=""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xmlns=""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xmlns=""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xmlns=""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xmlns=""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xmlns=""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xmlns=""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xmlns=""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xmlns=""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xmlns=""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xmlns=""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xmlns=""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xmlns=""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xmlns=""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xmlns=""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xmlns=""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xmlns=""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48E4AFE-E166-4B84-B0C8-9205038D803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xmlns=""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xmlns=""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xmlns=""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67" r:id="rId15"/>
    <p:sldLayoutId id="2147483668" r:id="rId1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antonio-jamal-roberson-261338?utm_content=attributionCopyText&amp;utm_medium=referral&amp;utm_source=pexel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www.pexels.com/photo/a-group-of-administration-inside-of-conference-room-3678057/?utm_content=attributionCopyText&amp;utm_medium=referral&amp;utm_source=pexel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10.png"/><Relationship Id="rId5" Type="http://schemas.openxmlformats.org/officeDocument/2006/relationships/diagramQuickStyle" Target="../diagrams/quickStyle5.xml"/><Relationship Id="rId10" Type="http://schemas.openxmlformats.org/officeDocument/2006/relationships/image" Target="../media/image9.png"/><Relationship Id="rId4" Type="http://schemas.openxmlformats.org/officeDocument/2006/relationships/diagramLayout" Target="../diagrams/layout5.xml"/><Relationship Id="rId9"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owardschools.com/cms/lib/FL01803656/Centricity/Domain/13618/SAF%20Bylaw%20Template%201.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owardschools.com/Page/3204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0200-0299/0286/0286.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image" Target="../media/image16.svg"/><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jpeg"/><Relationship Id="rId4" Type="http://schemas.openxmlformats.org/officeDocument/2006/relationships/diagramLayout" Target="../diagrams/layout4.xml"/><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1397C2DB-90F2-4971-AC44-7CDDF5A3B552}"/>
              </a:ext>
            </a:extLst>
          </p:cNvPr>
          <p:cNvSpPr>
            <a:spLocks noGrp="1"/>
          </p:cNvSpPr>
          <p:nvPr>
            <p:ph type="body" sz="half" idx="2"/>
          </p:nvPr>
        </p:nvSpPr>
        <p:spPr>
          <a:xfrm>
            <a:off x="7848900" y="2315497"/>
            <a:ext cx="3924000" cy="2064774"/>
          </a:xfrm>
        </p:spPr>
        <p:txBody>
          <a:bodyPr>
            <a:normAutofit fontScale="25000" lnSpcReduction="20000"/>
          </a:bodyPr>
          <a:lstStyle/>
          <a:p>
            <a:pPr algn="r">
              <a:lnSpc>
                <a:spcPct val="170000"/>
              </a:lnSpc>
            </a:pPr>
            <a:r>
              <a:rPr lang="en-US" sz="7200" dirty="0">
                <a:effectLst/>
                <a:latin typeface="Calibri" panose="020F0502020204030204" pitchFamily="34" charset="0"/>
                <a:ea typeface="Calibri" panose="020F0502020204030204" pitchFamily="34" charset="0"/>
                <a:cs typeface="Calibri" panose="020F0502020204030204" pitchFamily="34" charset="0"/>
              </a:rPr>
              <a:t>District  Advisory  Council +</a:t>
            </a:r>
            <a:br>
              <a:rPr lang="en-US" sz="7200" dirty="0">
                <a:effectLst/>
                <a:latin typeface="Calibri" panose="020F0502020204030204" pitchFamily="34" charset="0"/>
                <a:ea typeface="Calibri" panose="020F0502020204030204" pitchFamily="34" charset="0"/>
                <a:cs typeface="Calibri" panose="020F0502020204030204" pitchFamily="34" charset="0"/>
              </a:rPr>
            </a:br>
            <a:r>
              <a:rPr lang="en-US" sz="7200" dirty="0">
                <a:effectLst/>
                <a:latin typeface="Calibri" panose="020F0502020204030204" pitchFamily="34" charset="0"/>
                <a:ea typeface="Calibri" panose="020F0502020204030204" pitchFamily="34" charset="0"/>
                <a:cs typeface="Calibri" panose="020F0502020204030204" pitchFamily="34" charset="0"/>
              </a:rPr>
              <a:t>                Central  Area  Advisory  Council +    </a:t>
            </a:r>
            <a:r>
              <a:rPr lang="en-US" sz="7200" dirty="0">
                <a:latin typeface="Calibri" panose="020F0502020204030204" pitchFamily="34" charset="0"/>
                <a:ea typeface="Calibri" panose="020F0502020204030204" pitchFamily="34" charset="0"/>
                <a:cs typeface="Calibri" panose="020F0502020204030204" pitchFamily="34" charset="0"/>
              </a:rPr>
              <a:t/>
            </a:r>
            <a:br>
              <a:rPr lang="en-US" sz="7200" dirty="0">
                <a:latin typeface="Calibri" panose="020F0502020204030204" pitchFamily="34" charset="0"/>
                <a:ea typeface="Calibri" panose="020F0502020204030204" pitchFamily="34" charset="0"/>
                <a:cs typeface="Calibri" panose="020F0502020204030204" pitchFamily="34" charset="0"/>
              </a:rPr>
            </a:b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a:effectLst/>
                <a:latin typeface="Calibri" panose="020F0502020204030204" pitchFamily="34" charset="0"/>
                <a:ea typeface="Calibri" panose="020F0502020204030204" pitchFamily="34" charset="0"/>
                <a:cs typeface="Calibri" panose="020F0502020204030204" pitchFamily="34" charset="0"/>
              </a:rPr>
              <a:t>North  Area  Advisory  Council +	 </a:t>
            </a:r>
            <a:r>
              <a:rPr lang="en-US" sz="7200" u="sng" dirty="0">
                <a:effectLst/>
                <a:latin typeface="Calibri" panose="020F0502020204030204" pitchFamily="34" charset="0"/>
                <a:ea typeface="Calibri" panose="020F0502020204030204" pitchFamily="34" charset="0"/>
                <a:cs typeface="Calibri" panose="020F0502020204030204" pitchFamily="34" charset="0"/>
              </a:rPr>
              <a:t>South  Area  Advisory  Council =</a:t>
            </a:r>
            <a:br>
              <a:rPr lang="en-US" sz="7200" u="sng" dirty="0">
                <a:effectLst/>
                <a:latin typeface="Calibri" panose="020F0502020204030204" pitchFamily="34" charset="0"/>
                <a:ea typeface="Calibri" panose="020F0502020204030204" pitchFamily="34" charset="0"/>
                <a:cs typeface="Calibri" panose="020F0502020204030204" pitchFamily="34" charset="0"/>
              </a:rPr>
            </a:br>
            <a:endParaRPr lang="en-US" sz="7200" u="sng" dirty="0">
              <a:effectLst/>
              <a:latin typeface="Calibri" panose="020F0502020204030204" pitchFamily="34" charset="0"/>
              <a:ea typeface="Calibri" panose="020F0502020204030204" pitchFamily="34" charset="0"/>
              <a:cs typeface="Calibri" panose="020F0502020204030204" pitchFamily="34" charset="0"/>
            </a:endParaRPr>
          </a:p>
          <a:p>
            <a:pPr algn="r"/>
            <a:r>
              <a:rPr lang="en-US" sz="11200" u="sng" dirty="0">
                <a:effectLst/>
                <a:latin typeface="Calibri" panose="020F0502020204030204" pitchFamily="34" charset="0"/>
                <a:ea typeface="Calibri" panose="020F0502020204030204" pitchFamily="34" charset="0"/>
                <a:cs typeface="Calibri" panose="020F0502020204030204" pitchFamily="34" charset="0"/>
              </a:rPr>
              <a:t>BUILDING MOMENTUM</a:t>
            </a:r>
            <a:r>
              <a:rPr lang="en-US" sz="1600" dirty="0">
                <a:effectLst/>
                <a:latin typeface="Calibri" panose="020F0502020204030204" pitchFamily="34" charset="0"/>
                <a:ea typeface="Calibri" panose="020F0502020204030204" pitchFamily="34" charset="0"/>
                <a:cs typeface="Calibri" panose="020F0502020204030204" pitchFamily="34" charset="0"/>
              </a:rPr>
              <a:t/>
            </a:r>
            <a:br>
              <a:rPr lang="en-US" sz="1600" dirty="0">
                <a:effectLst/>
                <a:latin typeface="Calibri" panose="020F0502020204030204" pitchFamily="34" charset="0"/>
                <a:ea typeface="Calibri" panose="020F0502020204030204" pitchFamily="34" charset="0"/>
                <a:cs typeface="Calibri" panose="020F0502020204030204" pitchFamily="34" charset="0"/>
              </a:rPr>
            </a:br>
            <a:endParaRPr lang="en-US" dirty="0"/>
          </a:p>
        </p:txBody>
      </p:sp>
      <p:pic>
        <p:nvPicPr>
          <p:cNvPr id="29" name="Picture Placeholder 28" descr="Young student drawing on a whiteboard">
            <a:extLst>
              <a:ext uri="{FF2B5EF4-FFF2-40B4-BE49-F238E27FC236}">
                <a16:creationId xmlns:a16="http://schemas.microsoft.com/office/drawing/2014/main" xmlns="" id="{AE2FE2E9-1D1E-404B-A659-DD19B5D66B5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xmlns="" id="{036601CA-3DFD-444C-8EEC-E838158F5FB0}"/>
              </a:ext>
            </a:extLst>
          </p:cNvPr>
          <p:cNvSpPr>
            <a:spLocks noGrp="1"/>
          </p:cNvSpPr>
          <p:nvPr>
            <p:ph type="title"/>
          </p:nvPr>
        </p:nvSpPr>
        <p:spPr>
          <a:xfrm rot="21166473">
            <a:off x="5320847" y="643469"/>
            <a:ext cx="4375355" cy="1742900"/>
          </a:xfrm>
          <a:prstGeom prst="flowChartPunchedTape">
            <a:avLst/>
          </a:prstGeom>
          <a:solidFill>
            <a:schemeClr val="tx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School  Advisory  Forum  Orientation</a:t>
            </a:r>
            <a:br>
              <a:rPr lang="en-US" sz="2800" dirty="0">
                <a:solidFill>
                  <a:schemeClr val="tx1"/>
                </a:solidFill>
              </a:rPr>
            </a:br>
            <a:r>
              <a:rPr lang="en-US" sz="2800" dirty="0">
                <a:solidFill>
                  <a:schemeClr val="tx1"/>
                </a:solidFill>
              </a:rPr>
              <a:t>2021-2022</a:t>
            </a:r>
            <a:br>
              <a:rPr lang="en-US" sz="2800" dirty="0">
                <a:solidFill>
                  <a:schemeClr val="tx1"/>
                </a:solidFill>
              </a:rPr>
            </a:br>
            <a:r>
              <a:rPr lang="en-US" sz="2800" dirty="0">
                <a:solidFill>
                  <a:schemeClr val="tx1"/>
                </a:solidFill>
              </a:rPr>
              <a:t/>
            </a:r>
            <a:br>
              <a:rPr lang="en-US" sz="2800" dirty="0">
                <a:solidFill>
                  <a:schemeClr val="tx1"/>
                </a:solidFill>
              </a:rPr>
            </a:br>
            <a:endParaRPr lang="en-US" sz="3600" dirty="0">
              <a:solidFill>
                <a:schemeClr val="tx1"/>
              </a:solidFill>
            </a:endParaRPr>
          </a:p>
        </p:txBody>
      </p:sp>
      <p:sp>
        <p:nvSpPr>
          <p:cNvPr id="2" name="Rectangle 1">
            <a:extLst>
              <a:ext uri="{FF2B5EF4-FFF2-40B4-BE49-F238E27FC236}">
                <a16:creationId xmlns:a16="http://schemas.microsoft.com/office/drawing/2014/main" xmlns="" id="{75DCA598-6CC4-44DA-9183-D2EE758378DE}"/>
              </a:ext>
            </a:extLst>
          </p:cNvPr>
          <p:cNvSpPr/>
          <p:nvPr/>
        </p:nvSpPr>
        <p:spPr>
          <a:xfrm>
            <a:off x="8268000" y="5429250"/>
            <a:ext cx="3504899" cy="914400"/>
          </a:xfrm>
          <a:prstGeom prst="rect">
            <a:avLst/>
          </a:prstGeom>
          <a:ln w="38100">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September 22, </a:t>
            </a:r>
            <a:r>
              <a:rPr lang="en-US" sz="2000" dirty="0" smtClean="0"/>
              <a:t>2021</a:t>
            </a:r>
            <a:endParaRPr lang="en-US" dirty="0"/>
          </a:p>
          <a:p>
            <a:pPr algn="ctr"/>
            <a:r>
              <a:rPr lang="en-US" sz="2000" dirty="0"/>
              <a:t>Broward County Public Schools</a:t>
            </a:r>
          </a:p>
        </p:txBody>
      </p:sp>
      <p:sp>
        <p:nvSpPr>
          <p:cNvPr id="8" name="Title 1">
            <a:extLst>
              <a:ext uri="{FF2B5EF4-FFF2-40B4-BE49-F238E27FC236}">
                <a16:creationId xmlns:a16="http://schemas.microsoft.com/office/drawing/2014/main" xmlns=""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1136250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225759" y="297767"/>
            <a:ext cx="9745608" cy="833663"/>
          </a:xfrm>
        </p:spPr>
        <p:txBody>
          <a:bodyPr/>
          <a:lstStyle/>
          <a:p>
            <a:pPr algn="ctr"/>
            <a:r>
              <a:rPr lang="en-US" b="1" dirty="0"/>
              <a:t>TOPIC </a:t>
            </a:r>
            <a:r>
              <a:rPr lang="en-US" b="1" dirty="0" smtClean="0"/>
              <a:t> 2 </a:t>
            </a:r>
            <a:r>
              <a:rPr lang="en-US" b="1" dirty="0"/>
              <a:t>		</a:t>
            </a:r>
            <a:r>
              <a:rPr lang="en-US" b="1" dirty="0" smtClean="0"/>
              <a:t>    </a:t>
            </a:r>
            <a:r>
              <a:rPr lang="en-US" b="1" dirty="0"/>
              <a:t>				</a:t>
            </a:r>
            <a:r>
              <a:rPr lang="en-US" b="1" dirty="0" smtClean="0"/>
              <a:t>     PURPOSE</a:t>
            </a:r>
            <a:endParaRPr lang="en-US" sz="1600" b="1" dirty="0"/>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8" name="Rectangle 17">
            <a:extLst>
              <a:ext uri="{FF2B5EF4-FFF2-40B4-BE49-F238E27FC236}">
                <a16:creationId xmlns:a16="http://schemas.microsoft.com/office/drawing/2014/main" xmlns="" id="{4B452F5F-C691-4F00-8802-48B6987550F3}"/>
              </a:ext>
            </a:extLst>
          </p:cNvPr>
          <p:cNvSpPr/>
          <p:nvPr/>
        </p:nvSpPr>
        <p:spPr>
          <a:xfrm>
            <a:off x="272955" y="1436426"/>
            <a:ext cx="9634265" cy="4308872"/>
          </a:xfrm>
          <a:prstGeom prst="rect">
            <a:avLst/>
          </a:prstGeom>
        </p:spPr>
        <p:txBody>
          <a:bodyPr wrap="square">
            <a:spAutoFit/>
          </a:bodyPr>
          <a:lstStyle/>
          <a:p>
            <a:endParaRPr lang="en-US" sz="1600" dirty="0">
              <a:solidFill>
                <a:schemeClr val="bg1"/>
              </a:solidFill>
              <a:latin typeface="+mj-lt"/>
            </a:endParaRPr>
          </a:p>
          <a:p>
            <a:r>
              <a:rPr lang="en-US" sz="2400" dirty="0">
                <a:solidFill>
                  <a:schemeClr val="bg1"/>
                </a:solidFill>
                <a:latin typeface="+mj-lt"/>
              </a:rPr>
              <a:t>Every school shall have a School Advisory Forum (SAF) that shall foster and promote communication between its stakeholders, the school, and the Area Advisory Council.</a:t>
            </a:r>
          </a:p>
          <a:p>
            <a:endParaRPr lang="en-US" sz="2400" dirty="0">
              <a:solidFill>
                <a:schemeClr val="bg1"/>
              </a:solidFill>
              <a:latin typeface="+mj-lt"/>
            </a:endParaRPr>
          </a:p>
          <a:p>
            <a:r>
              <a:rPr lang="en-US" sz="2400" dirty="0">
                <a:solidFill>
                  <a:schemeClr val="bg1"/>
                </a:solidFill>
                <a:latin typeface="+mj-lt"/>
              </a:rPr>
              <a:t>The Chair and </a:t>
            </a:r>
            <a:r>
              <a:rPr lang="en-US" sz="2400" dirty="0" smtClean="0">
                <a:solidFill>
                  <a:schemeClr val="bg1"/>
                </a:solidFill>
                <a:latin typeface="+mj-lt"/>
              </a:rPr>
              <a:t>Vice Chair </a:t>
            </a:r>
            <a:r>
              <a:rPr lang="en-US" sz="2400" dirty="0">
                <a:solidFill>
                  <a:schemeClr val="bg1"/>
                </a:solidFill>
                <a:latin typeface="+mj-lt"/>
              </a:rPr>
              <a:t>shall be a parent or custodial guardian of a student who will be enrolled and attending the school during their term of service. Officers should be elected per their school bylaws</a:t>
            </a:r>
            <a:r>
              <a:rPr lang="en-US" sz="2400" dirty="0" smtClean="0">
                <a:solidFill>
                  <a:schemeClr val="bg1"/>
                </a:solidFill>
                <a:latin typeface="+mj-lt"/>
              </a:rPr>
              <a:t>.</a:t>
            </a:r>
          </a:p>
          <a:p>
            <a:endParaRPr lang="en-US" sz="2400" dirty="0">
              <a:solidFill>
                <a:schemeClr val="bg1"/>
              </a:solidFill>
              <a:latin typeface="+mj-lt"/>
            </a:endParaRPr>
          </a:p>
          <a:p>
            <a:r>
              <a:rPr lang="en-US" sz="2400" dirty="0">
                <a:solidFill>
                  <a:schemeClr val="bg1"/>
                </a:solidFill>
                <a:latin typeface="+mj-lt"/>
              </a:rPr>
              <a:t>The </a:t>
            </a:r>
            <a:r>
              <a:rPr lang="en-US" sz="2400" b="1" u="sng" dirty="0">
                <a:solidFill>
                  <a:schemeClr val="bg1"/>
                </a:solidFill>
                <a:latin typeface="+mj-lt"/>
              </a:rPr>
              <a:t>Chair </a:t>
            </a:r>
            <a:r>
              <a:rPr lang="en-US" sz="2400" b="1" u="sng" dirty="0" smtClean="0">
                <a:solidFill>
                  <a:schemeClr val="bg1"/>
                </a:solidFill>
                <a:latin typeface="+mj-lt"/>
              </a:rPr>
              <a:t>cannot</a:t>
            </a:r>
            <a:r>
              <a:rPr lang="en-US" sz="2400" b="1" dirty="0" smtClean="0">
                <a:solidFill>
                  <a:schemeClr val="bg1"/>
                </a:solidFill>
                <a:latin typeface="+mj-lt"/>
              </a:rPr>
              <a:t> </a:t>
            </a:r>
            <a:r>
              <a:rPr lang="en-US" sz="2400" dirty="0" smtClean="0">
                <a:solidFill>
                  <a:schemeClr val="bg1"/>
                </a:solidFill>
                <a:latin typeface="+mj-lt"/>
              </a:rPr>
              <a:t>be </a:t>
            </a:r>
            <a:r>
              <a:rPr lang="en-US" sz="2400" dirty="0">
                <a:solidFill>
                  <a:schemeClr val="bg1"/>
                </a:solidFill>
                <a:latin typeface="+mj-lt"/>
              </a:rPr>
              <a:t>a </a:t>
            </a:r>
            <a:r>
              <a:rPr lang="en-US" sz="2400" dirty="0" smtClean="0">
                <a:solidFill>
                  <a:schemeClr val="bg1"/>
                </a:solidFill>
                <a:latin typeface="+mj-lt"/>
              </a:rPr>
              <a:t>Broward </a:t>
            </a:r>
            <a:r>
              <a:rPr lang="en-US" sz="2400" dirty="0">
                <a:solidFill>
                  <a:schemeClr val="bg1"/>
                </a:solidFill>
                <a:latin typeface="+mj-lt"/>
              </a:rPr>
              <a:t>County Public School employee at the school </a:t>
            </a:r>
            <a:r>
              <a:rPr lang="en-US" sz="2400" b="1" u="sng" dirty="0">
                <a:solidFill>
                  <a:schemeClr val="bg1"/>
                </a:solidFill>
                <a:latin typeface="+mj-lt"/>
              </a:rPr>
              <a:t>where </a:t>
            </a:r>
            <a:r>
              <a:rPr lang="en-US" sz="2400" b="1" u="sng" dirty="0" smtClean="0">
                <a:solidFill>
                  <a:schemeClr val="bg1"/>
                </a:solidFill>
                <a:latin typeface="+mj-lt"/>
              </a:rPr>
              <a:t> they  are employed</a:t>
            </a:r>
            <a:r>
              <a:rPr lang="en-US" sz="2400" dirty="0">
                <a:solidFill>
                  <a:schemeClr val="bg1"/>
                </a:solidFill>
                <a:latin typeface="+mj-lt"/>
              </a:rPr>
              <a:t>. Policy 1.3 (A) &amp; (B2)</a:t>
            </a:r>
            <a:endParaRPr lang="en-US" sz="2400" i="1" dirty="0">
              <a:solidFill>
                <a:schemeClr val="bg1"/>
              </a:solidFill>
              <a:latin typeface="+mj-lt"/>
            </a:endParaRPr>
          </a:p>
          <a:p>
            <a:pPr algn="ctr"/>
            <a:endParaRPr lang="en-US" i="1" dirty="0">
              <a:solidFill>
                <a:srgbClr val="000000"/>
              </a:solidFill>
            </a:endParaRPr>
          </a:p>
        </p:txBody>
      </p:sp>
      <p:sp>
        <p:nvSpPr>
          <p:cNvPr id="14" name="Rectangle 13">
            <a:extLst>
              <a:ext uri="{FF2B5EF4-FFF2-40B4-BE49-F238E27FC236}">
                <a16:creationId xmlns:a16="http://schemas.microsoft.com/office/drawing/2014/main" xmlns="" id="{305F2CE8-80BE-490C-9C12-A2885885D2DD}"/>
              </a:ext>
            </a:extLst>
          </p:cNvPr>
          <p:cNvSpPr/>
          <p:nvPr/>
        </p:nvSpPr>
        <p:spPr>
          <a:xfrm>
            <a:off x="11124103"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1698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257150" y="256820"/>
            <a:ext cx="10524814" cy="833663"/>
          </a:xfrm>
        </p:spPr>
        <p:txBody>
          <a:bodyPr/>
          <a:lstStyle/>
          <a:p>
            <a:pPr algn="ctr"/>
            <a:r>
              <a:rPr lang="en-US" b="1" dirty="0"/>
              <a:t>TOPIC </a:t>
            </a:r>
            <a:r>
              <a:rPr lang="en-US" b="1" dirty="0" smtClean="0"/>
              <a:t> 2                           THE </a:t>
            </a:r>
            <a:r>
              <a:rPr lang="en-US" b="1" dirty="0"/>
              <a:t>ROLE OF A </a:t>
            </a:r>
            <a:r>
              <a:rPr lang="en-US" b="1" dirty="0" smtClean="0"/>
              <a:t>SAF CHAIR</a:t>
            </a:r>
            <a:endParaRPr lang="en-US" b="1" dirty="0"/>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7" name="Rectangle 6">
            <a:extLst>
              <a:ext uri="{FF2B5EF4-FFF2-40B4-BE49-F238E27FC236}">
                <a16:creationId xmlns:a16="http://schemas.microsoft.com/office/drawing/2014/main" xmlns=""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211548" y="1600200"/>
            <a:ext cx="10761405" cy="1181074"/>
          </a:xfrm>
        </p:spPr>
        <p:txBody>
          <a:bodyPr>
            <a:normAutofit/>
          </a:bodyPr>
          <a:lstStyle/>
          <a:p>
            <a:pPr marL="0" indent="0">
              <a:buNone/>
            </a:pPr>
            <a:r>
              <a:rPr lang="en-US" sz="2200" dirty="0"/>
              <a:t>As an elected SAF Chair we </a:t>
            </a:r>
            <a:r>
              <a:rPr lang="en-US" sz="2200" u="sng" dirty="0"/>
              <a:t>facilitate</a:t>
            </a:r>
            <a:r>
              <a:rPr lang="en-US" sz="2200" dirty="0"/>
              <a:t> the group and do not claim to represent every parent </a:t>
            </a:r>
            <a:r>
              <a:rPr lang="en-US" sz="2200" dirty="0" smtClean="0"/>
              <a:t>or community </a:t>
            </a:r>
            <a:r>
              <a:rPr lang="en-US" sz="2200" dirty="0"/>
              <a:t>member at  our school; we simply provide a means by which the community can </a:t>
            </a:r>
            <a:r>
              <a:rPr lang="en-US" sz="2200" dirty="0" smtClean="0"/>
              <a:t> discuss </a:t>
            </a:r>
            <a:r>
              <a:rPr lang="en-US" sz="2200" dirty="0"/>
              <a:t>concerns at your school that </a:t>
            </a:r>
            <a:r>
              <a:rPr lang="en-US" sz="2200" dirty="0" smtClean="0"/>
              <a:t>are </a:t>
            </a:r>
            <a:r>
              <a:rPr lang="en-US" sz="2200" dirty="0"/>
              <a:t>not addressed by the School Advisory Council  (SAC).  </a:t>
            </a:r>
          </a:p>
        </p:txBody>
      </p:sp>
      <p:sp>
        <p:nvSpPr>
          <p:cNvPr id="14" name="Content Placeholder 2">
            <a:extLst>
              <a:ext uri="{FF2B5EF4-FFF2-40B4-BE49-F238E27FC236}">
                <a16:creationId xmlns:a16="http://schemas.microsoft.com/office/drawing/2014/main" xmlns="" id="{B43DE541-02C3-4B8B-B3EC-1FA2929780F9}"/>
              </a:ext>
            </a:extLst>
          </p:cNvPr>
          <p:cNvSpPr txBox="1">
            <a:spLocks/>
          </p:cNvSpPr>
          <p:nvPr/>
        </p:nvSpPr>
        <p:spPr>
          <a:xfrm>
            <a:off x="273998" y="3135783"/>
            <a:ext cx="10390842" cy="2915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altLang="en-US" sz="2200" dirty="0"/>
              <a:t>Be supportive of the school and </a:t>
            </a:r>
            <a:r>
              <a:rPr lang="en-US" altLang="en-US" sz="2200" dirty="0" smtClean="0"/>
              <a:t>assist with </a:t>
            </a:r>
            <a:r>
              <a:rPr lang="en-US" altLang="en-US" sz="2200" dirty="0"/>
              <a:t>finding solutions to concerns being raised at the school level.</a:t>
            </a:r>
          </a:p>
          <a:p>
            <a:pPr>
              <a:buFont typeface="Arial" panose="020B0604020202020204" pitchFamily="34" charset="0"/>
              <a:buChar char="•"/>
            </a:pPr>
            <a:r>
              <a:rPr lang="en-US" altLang="en-US" sz="2200" dirty="0"/>
              <a:t>Do not shy away from bringing something to the attention of your principal or SAF members.</a:t>
            </a:r>
          </a:p>
          <a:p>
            <a:pPr>
              <a:buFont typeface="Arial" panose="020B0604020202020204" pitchFamily="34" charset="0"/>
              <a:buChar char="•"/>
            </a:pPr>
            <a:r>
              <a:rPr lang="en-US" altLang="en-US" sz="2200" dirty="0"/>
              <a:t>Remember we work together and we are not always going to agree on issues.</a:t>
            </a:r>
          </a:p>
          <a:p>
            <a:pPr>
              <a:buFont typeface="Arial" panose="020B0604020202020204" pitchFamily="34" charset="0"/>
              <a:buChar char="•"/>
              <a:defRPr/>
            </a:pPr>
            <a:r>
              <a:rPr lang="en-US" altLang="en-US" sz="2400" b="1" u="sng" dirty="0" smtClean="0"/>
              <a:t>Never </a:t>
            </a:r>
            <a:r>
              <a:rPr lang="en-US" altLang="en-US" sz="2400" b="1" u="sng" dirty="0"/>
              <a:t>blindside your principal.</a:t>
            </a:r>
            <a:endParaRPr lang="en-US" sz="2400" b="1" dirty="0"/>
          </a:p>
          <a:p>
            <a:pPr>
              <a:buFont typeface="Arial" charset="0"/>
              <a:buChar char="•"/>
            </a:pPr>
            <a:endParaRPr lang="en-US" altLang="en-US" dirty="0"/>
          </a:p>
          <a:p>
            <a:pPr marL="0" indent="0">
              <a:buFont typeface="Wingdings" panose="05000000000000000000" pitchFamily="2" charset="2"/>
              <a:buNone/>
            </a:pPr>
            <a:endParaRPr lang="en-US" altLang="en-US" dirty="0"/>
          </a:p>
          <a:p>
            <a:endParaRPr lang="en-US" dirty="0"/>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194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157874" y="406953"/>
            <a:ext cx="10524814" cy="833663"/>
          </a:xfrm>
        </p:spPr>
        <p:txBody>
          <a:bodyPr/>
          <a:lstStyle/>
          <a:p>
            <a:pPr algn="ctr"/>
            <a:r>
              <a:rPr lang="en-US" b="1" dirty="0"/>
              <a:t>TOPIC </a:t>
            </a:r>
            <a:r>
              <a:rPr lang="en-US" b="1" dirty="0" smtClean="0"/>
              <a:t> 2 </a:t>
            </a:r>
            <a:r>
              <a:rPr lang="en-US" b="1" dirty="0"/>
              <a:t>	 </a:t>
            </a:r>
            <a:r>
              <a:rPr lang="en-US" b="1" dirty="0" smtClean="0"/>
              <a:t>                </a:t>
            </a:r>
            <a:r>
              <a:rPr lang="en-US" b="1" dirty="0"/>
              <a:t>THE </a:t>
            </a:r>
            <a:r>
              <a:rPr lang="en-US" b="1" dirty="0" smtClean="0"/>
              <a:t>DUTIES OF A SAF CHAIR  </a:t>
            </a:r>
            <a:endParaRPr lang="en-US" b="1" dirty="0"/>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57874" y="1473535"/>
            <a:ext cx="10524814" cy="4351338"/>
          </a:xfrm>
        </p:spPr>
        <p:txBody>
          <a:bodyPr>
            <a:normAutofit fontScale="25000" lnSpcReduction="20000"/>
          </a:bodyPr>
          <a:lstStyle/>
          <a:p>
            <a:pPr algn="ctr"/>
            <a:endParaRPr lang="en-US" sz="2800" dirty="0"/>
          </a:p>
          <a:p>
            <a:pPr>
              <a:lnSpc>
                <a:spcPct val="120000"/>
              </a:lnSpc>
              <a:buFont typeface="Arial" panose="020B0604020202020204" pitchFamily="34" charset="0"/>
              <a:buChar char="•"/>
            </a:pPr>
            <a:r>
              <a:rPr lang="en-US" sz="8800" dirty="0" smtClean="0"/>
              <a:t>All </a:t>
            </a:r>
            <a:r>
              <a:rPr lang="en-US" sz="8800" dirty="0"/>
              <a:t>duties will be advisory in nature, none of which will conflict with any of the powers and duties reserved by law, policy, or administrative guidelines to the principal.</a:t>
            </a:r>
          </a:p>
          <a:p>
            <a:pPr>
              <a:lnSpc>
                <a:spcPct val="120000"/>
              </a:lnSpc>
              <a:buFont typeface="Arial" panose="020B0604020202020204" pitchFamily="34" charset="0"/>
              <a:buChar char="•"/>
            </a:pPr>
            <a:r>
              <a:rPr lang="en-US" sz="8800" dirty="0" smtClean="0"/>
              <a:t>Assist </a:t>
            </a:r>
            <a:r>
              <a:rPr lang="en-US" sz="8800" dirty="0"/>
              <a:t>in the identification and coordination of the use of community resources to improve student achievement and school effectiveness. </a:t>
            </a:r>
          </a:p>
          <a:p>
            <a:pPr>
              <a:lnSpc>
                <a:spcPct val="120000"/>
              </a:lnSpc>
              <a:buFont typeface="Arial" panose="020B0604020202020204" pitchFamily="34" charset="0"/>
              <a:buChar char="•"/>
            </a:pPr>
            <a:r>
              <a:rPr lang="en-US" sz="8800" dirty="0" smtClean="0"/>
              <a:t>Address </a:t>
            </a:r>
            <a:r>
              <a:rPr lang="en-US" sz="8800" dirty="0"/>
              <a:t>parent/community concerns; work with the administration to solve problems and to initiate desirable change. </a:t>
            </a:r>
          </a:p>
          <a:p>
            <a:pPr>
              <a:lnSpc>
                <a:spcPct val="120000"/>
              </a:lnSpc>
              <a:buFont typeface="Arial" panose="020B0604020202020204" pitchFamily="34" charset="0"/>
              <a:buChar char="•"/>
            </a:pPr>
            <a:r>
              <a:rPr lang="en-US" sz="8800" dirty="0" smtClean="0"/>
              <a:t>School </a:t>
            </a:r>
            <a:r>
              <a:rPr lang="en-US" sz="8800" dirty="0"/>
              <a:t>Advisory Forums and its officers are prohibited from using their titles and/or positions to endorse, or give the impression of endorsing, candidates for public office. Policy 1.3</a:t>
            </a:r>
          </a:p>
          <a:p>
            <a:pPr marL="0" indent="0">
              <a:lnSpc>
                <a:spcPct val="120000"/>
              </a:lnSpc>
              <a:buNone/>
            </a:pPr>
            <a:endParaRPr lang="en-US" sz="8800" dirty="0"/>
          </a:p>
          <a:p>
            <a:pPr marL="0" indent="0">
              <a:buNone/>
            </a:pPr>
            <a:endParaRPr lang="en-US" sz="8800" dirty="0"/>
          </a:p>
          <a:p>
            <a:pPr marL="1371600" indent="-1371600">
              <a:buAutoNum type="arabicPeriod"/>
            </a:pPr>
            <a:endParaRPr lang="en-US" sz="10400" dirty="0"/>
          </a:p>
          <a:p>
            <a:pPr marL="0" indent="0">
              <a:buNone/>
            </a:pPr>
            <a:endParaRPr lang="en-US" sz="10400" dirty="0"/>
          </a:p>
          <a:p>
            <a:pPr marL="0" indent="0">
              <a:buNone/>
            </a:pPr>
            <a:endParaRPr lang="en-US" sz="10400" dirty="0"/>
          </a:p>
          <a:p>
            <a:pPr marL="0" indent="0">
              <a:buNone/>
            </a:pPr>
            <a:r>
              <a:rPr lang="en-US" sz="10400" dirty="0"/>
              <a:t>.</a:t>
            </a:r>
          </a:p>
        </p:txBody>
      </p:sp>
      <p:sp>
        <p:nvSpPr>
          <p:cNvPr id="16" name="Rectangle 15">
            <a:extLst>
              <a:ext uri="{FF2B5EF4-FFF2-40B4-BE49-F238E27FC236}">
                <a16:creationId xmlns:a16="http://schemas.microsoft.com/office/drawing/2014/main" xmlns="" id="{305F2CE8-80BE-490C-9C12-A2885885D2DD}"/>
              </a:ext>
            </a:extLst>
          </p:cNvPr>
          <p:cNvSpPr/>
          <p:nvPr/>
        </p:nvSpPr>
        <p:spPr>
          <a:xfrm>
            <a:off x="11128338"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549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0D250B89-C4D5-43CB-81F0-EFF4588D7E45}"/>
              </a:ext>
            </a:extLst>
          </p:cNvPr>
          <p:cNvSpPr>
            <a:spLocks noGrp="1"/>
          </p:cNvSpPr>
          <p:nvPr>
            <p:ph idx="1"/>
          </p:nvPr>
        </p:nvSpPr>
        <p:spPr>
          <a:xfrm>
            <a:off x="4973493" y="1459949"/>
            <a:ext cx="5955489" cy="4463218"/>
          </a:xfrm>
        </p:spPr>
        <p:txBody>
          <a:bodyPr>
            <a:noAutofit/>
          </a:bodyPr>
          <a:lstStyle/>
          <a:p>
            <a:pPr marL="0" indent="0">
              <a:buNone/>
            </a:pPr>
            <a:r>
              <a:rPr lang="en-US" sz="2400" dirty="0" smtClean="0"/>
              <a:t>Required meetings</a:t>
            </a:r>
          </a:p>
          <a:p>
            <a:pPr>
              <a:buFont typeface="Arial" panose="020B0604020202020204" pitchFamily="34" charset="0"/>
              <a:buChar char="•"/>
            </a:pPr>
            <a:r>
              <a:rPr lang="en-US" sz="2400" dirty="0" smtClean="0"/>
              <a:t>Area </a:t>
            </a:r>
            <a:r>
              <a:rPr lang="en-US" sz="2400" dirty="0"/>
              <a:t>Advisory Council </a:t>
            </a:r>
            <a:endParaRPr lang="en-US" sz="2400" dirty="0" smtClean="0"/>
          </a:p>
          <a:p>
            <a:pPr>
              <a:buFont typeface="Arial" panose="020B0604020202020204" pitchFamily="34" charset="0"/>
              <a:buChar char="•"/>
            </a:pPr>
            <a:r>
              <a:rPr lang="en-US" sz="2400" dirty="0" smtClean="0"/>
              <a:t>School </a:t>
            </a:r>
            <a:r>
              <a:rPr lang="en-US" sz="2400" dirty="0"/>
              <a:t>Advisory Forum (SAF)</a:t>
            </a:r>
          </a:p>
          <a:p>
            <a:pPr>
              <a:buFont typeface="Arial" panose="020B0604020202020204" pitchFamily="34" charset="0"/>
              <a:buChar char="•"/>
            </a:pPr>
            <a:r>
              <a:rPr lang="en-US" sz="2400" noProof="1"/>
              <a:t>School Advisory Councils (SAC)</a:t>
            </a:r>
          </a:p>
          <a:p>
            <a:pPr>
              <a:buFont typeface="Arial" panose="020B0604020202020204" pitchFamily="34" charset="0"/>
              <a:buChar char="•"/>
            </a:pPr>
            <a:endParaRPr lang="en-US" sz="1000" noProof="1"/>
          </a:p>
          <a:p>
            <a:pPr>
              <a:buFont typeface="Arial" panose="020B0604020202020204" pitchFamily="34" charset="0"/>
              <a:buChar char="•"/>
            </a:pPr>
            <a:r>
              <a:rPr lang="en-US" sz="2400" noProof="1" smtClean="0"/>
              <a:t>Other Informative </a:t>
            </a:r>
            <a:r>
              <a:rPr lang="en-US" sz="2400" noProof="1"/>
              <a:t>meetings:</a:t>
            </a:r>
          </a:p>
          <a:p>
            <a:pPr>
              <a:buFont typeface="Arial" panose="020B0604020202020204" pitchFamily="34" charset="0"/>
              <a:buChar char="•"/>
            </a:pPr>
            <a:r>
              <a:rPr lang="en-US" sz="2400" noProof="1"/>
              <a:t>District Advisory Meetings (DAC) </a:t>
            </a:r>
          </a:p>
          <a:p>
            <a:pPr>
              <a:buFont typeface="Arial" panose="020B0604020202020204" pitchFamily="34" charset="0"/>
              <a:buChar char="•"/>
            </a:pPr>
            <a:r>
              <a:rPr lang="en-US" sz="2400" noProof="1" smtClean="0"/>
              <a:t>Regular </a:t>
            </a:r>
            <a:r>
              <a:rPr lang="en-US" sz="2400" noProof="1"/>
              <a:t>School Board Meetings </a:t>
            </a:r>
            <a:endParaRPr lang="en-US" sz="2400" noProof="1" smtClean="0"/>
          </a:p>
          <a:p>
            <a:pPr>
              <a:buFont typeface="Arial" panose="020B0604020202020204" pitchFamily="34" charset="0"/>
              <a:buChar char="•"/>
            </a:pPr>
            <a:r>
              <a:rPr lang="en-US" sz="2400" noProof="1" smtClean="0"/>
              <a:t>School </a:t>
            </a:r>
            <a:r>
              <a:rPr lang="en-US" sz="2400" noProof="1"/>
              <a:t>Board Workshop </a:t>
            </a:r>
            <a:endParaRPr lang="en-US" sz="2400" noProof="1" smtClean="0"/>
          </a:p>
          <a:p>
            <a:pPr>
              <a:buFont typeface="Arial" panose="020B0604020202020204" pitchFamily="34" charset="0"/>
              <a:buChar char="•"/>
            </a:pPr>
            <a:r>
              <a:rPr lang="en-US" sz="2400" noProof="1" smtClean="0"/>
              <a:t>City/Community or Education Advisory Boards</a:t>
            </a:r>
            <a:endParaRPr lang="en-US" sz="2400" noProof="1"/>
          </a:p>
          <a:p>
            <a:endParaRPr lang="en-US" sz="2400" noProof="1"/>
          </a:p>
        </p:txBody>
      </p:sp>
      <p:sp>
        <p:nvSpPr>
          <p:cNvPr id="15" name="TextBox 14">
            <a:extLst>
              <a:ext uri="{FF2B5EF4-FFF2-40B4-BE49-F238E27FC236}">
                <a16:creationId xmlns:a16="http://schemas.microsoft.com/office/drawing/2014/main" xmlns="" id="{321DF736-2EAA-4714-92CB-19A880E5B0AC}"/>
              </a:ext>
            </a:extLst>
          </p:cNvPr>
          <p:cNvSpPr txBox="1"/>
          <p:nvPr/>
        </p:nvSpPr>
        <p:spPr>
          <a:xfrm>
            <a:off x="199104" y="4946422"/>
            <a:ext cx="4598624" cy="369332"/>
          </a:xfrm>
          <a:prstGeom prst="rect">
            <a:avLst/>
          </a:prstGeom>
          <a:noFill/>
        </p:spPr>
        <p:txBody>
          <a:bodyPr wrap="square">
            <a:spAutoFit/>
          </a:bodyPr>
          <a:lstStyle/>
          <a:p>
            <a:r>
              <a:rPr lang="en-US" b="0" i="0" dirty="0">
                <a:solidFill>
                  <a:srgbClr val="1A1A1A"/>
                </a:solidFill>
                <a:effectLst/>
                <a:latin typeface="-apple-system"/>
              </a:rPr>
              <a:t>Photo by </a:t>
            </a:r>
            <a:r>
              <a:rPr lang="en-US" sz="900" b="1" i="0" u="none" strike="noStrike" dirty="0">
                <a:solidFill>
                  <a:srgbClr val="1A1A1A"/>
                </a:solidFill>
                <a:effectLst/>
                <a:latin typeface="-apple-system"/>
                <a:hlinkClick r:id="rId3"/>
              </a:rPr>
              <a:t>Antonio Jamal Roberson</a:t>
            </a:r>
            <a:r>
              <a:rPr lang="en-US" sz="900" b="0" i="0" dirty="0">
                <a:solidFill>
                  <a:srgbClr val="1A1A1A"/>
                </a:solidFill>
                <a:effectLst/>
                <a:latin typeface="-apple-system"/>
              </a:rPr>
              <a:t> from </a:t>
            </a:r>
            <a:r>
              <a:rPr lang="en-US" sz="900" b="1" i="0" u="none" strike="noStrike" dirty="0">
                <a:solidFill>
                  <a:srgbClr val="1A1A1A"/>
                </a:solidFill>
                <a:effectLst/>
                <a:latin typeface="-apple-system"/>
                <a:hlinkClick r:id="rId4"/>
              </a:rPr>
              <a:t>Pexels</a:t>
            </a:r>
            <a:endParaRPr lang="en-US" sz="900" dirty="0"/>
          </a:p>
        </p:txBody>
      </p:sp>
      <p:pic>
        <p:nvPicPr>
          <p:cNvPr id="10" name="Picture Placeholder 9">
            <a:extLst>
              <a:ext uri="{FF2B5EF4-FFF2-40B4-BE49-F238E27FC236}">
                <a16:creationId xmlns:a16="http://schemas.microsoft.com/office/drawing/2014/main" xmlns="" id="{67F47222-C16E-4AE5-8314-7F0495DFBE73}"/>
              </a:ext>
            </a:extLst>
          </p:cNvPr>
          <p:cNvPicPr>
            <a:picLocks noGrp="1" noChangeAspect="1"/>
          </p:cNvPicPr>
          <p:nvPr>
            <p:ph type="pic" idx="11"/>
          </p:nvPr>
        </p:nvPicPr>
        <p:blipFill rotWithShape="1">
          <a:blip r:embed="rId5"/>
          <a:srcRect l="22027" r="22027"/>
          <a:stretch/>
        </p:blipFill>
        <p:spPr>
          <a:xfrm>
            <a:off x="161614" y="1470225"/>
            <a:ext cx="4598624" cy="3611159"/>
          </a:xfrm>
        </p:spPr>
      </p:pic>
      <p:sp>
        <p:nvSpPr>
          <p:cNvPr id="18" name="Title 1">
            <a:extLst>
              <a:ext uri="{FF2B5EF4-FFF2-40B4-BE49-F238E27FC236}">
                <a16:creationId xmlns:a16="http://schemas.microsoft.com/office/drawing/2014/main" xmlns="" id="{EDD43EC1-2FB2-4789-8832-22078E2AE647}"/>
              </a:ext>
            </a:extLst>
          </p:cNvPr>
          <p:cNvSpPr txBox="1">
            <a:spLocks/>
          </p:cNvSpPr>
          <p:nvPr/>
        </p:nvSpPr>
        <p:spPr>
          <a:xfrm>
            <a:off x="161614" y="236583"/>
            <a:ext cx="10524814"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a:t>
            </a:r>
            <a:r>
              <a:rPr lang="en-US" b="1" dirty="0" smtClean="0"/>
              <a:t> 2 </a:t>
            </a:r>
            <a:r>
              <a:rPr lang="en-US" b="1" dirty="0"/>
              <a:t>	</a:t>
            </a:r>
            <a:r>
              <a:rPr lang="en-US" b="1" dirty="0" smtClean="0"/>
              <a:t>       </a:t>
            </a:r>
            <a:r>
              <a:rPr lang="en-US" sz="3600" b="1" dirty="0" smtClean="0"/>
              <a:t>DUTIES </a:t>
            </a:r>
            <a:r>
              <a:rPr lang="en-US" sz="3600" b="1" dirty="0"/>
              <a:t>INCLUDE ATTENDING </a:t>
            </a:r>
            <a:r>
              <a:rPr lang="en-US" sz="3600" b="1" dirty="0" smtClean="0"/>
              <a:t>MEETINGS        </a:t>
            </a:r>
            <a:endParaRPr lang="en-US" sz="3600" b="1" dirty="0"/>
          </a:p>
        </p:txBody>
      </p:sp>
      <p:sp>
        <p:nvSpPr>
          <p:cNvPr id="2" name="Rectangle 1">
            <a:extLst>
              <a:ext uri="{FF2B5EF4-FFF2-40B4-BE49-F238E27FC236}">
                <a16:creationId xmlns:a16="http://schemas.microsoft.com/office/drawing/2014/main" xmlns="" id="{99F60B63-E1FC-4FE9-A101-F3A2E0191BC5}"/>
              </a:ext>
            </a:extLst>
          </p:cNvPr>
          <p:cNvSpPr/>
          <p:nvPr/>
        </p:nvSpPr>
        <p:spPr>
          <a:xfrm>
            <a:off x="146145" y="5144522"/>
            <a:ext cx="4625876" cy="874179"/>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indent="0" algn="ctr">
              <a:buNone/>
            </a:pPr>
            <a:r>
              <a:rPr lang="en-US" sz="1600" dirty="0"/>
              <a:t>DAC will sequence DAC, Area and school site meetings to </a:t>
            </a:r>
            <a:r>
              <a:rPr lang="en-US" sz="1600" dirty="0" smtClean="0"/>
              <a:t>allow </a:t>
            </a:r>
            <a:r>
              <a:rPr lang="en-US" sz="1600" dirty="0"/>
              <a:t>for appropriate looping;  </a:t>
            </a:r>
            <a:endParaRPr lang="en-US" sz="1600" dirty="0" smtClean="0"/>
          </a:p>
          <a:p>
            <a:pPr marL="0" indent="0" algn="ctr">
              <a:buNone/>
            </a:pPr>
            <a:r>
              <a:rPr lang="en-US" sz="1600" dirty="0" smtClean="0"/>
              <a:t>(</a:t>
            </a:r>
            <a:r>
              <a:rPr lang="en-US" sz="1600" dirty="0"/>
              <a:t>Policy 1164)</a:t>
            </a:r>
          </a:p>
        </p:txBody>
      </p:sp>
      <p:sp>
        <p:nvSpPr>
          <p:cNvPr id="21" name="Rectangle 20">
            <a:extLst>
              <a:ext uri="{FF2B5EF4-FFF2-40B4-BE49-F238E27FC236}">
                <a16:creationId xmlns:a16="http://schemas.microsoft.com/office/drawing/2014/main" xmlns=""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3" name="Rectangle 1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40083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157874" y="270474"/>
            <a:ext cx="10524814" cy="833663"/>
          </a:xfrm>
        </p:spPr>
        <p:txBody>
          <a:bodyPr/>
          <a:lstStyle/>
          <a:p>
            <a:pPr algn="r"/>
            <a:r>
              <a:rPr lang="en-US" b="1" dirty="0"/>
              <a:t>TOPIC </a:t>
            </a:r>
            <a:r>
              <a:rPr lang="en-US" b="1" dirty="0" smtClean="0"/>
              <a:t> 2            </a:t>
            </a:r>
            <a:r>
              <a:rPr lang="en-US" sz="2800" b="1" dirty="0" smtClean="0"/>
              <a:t>     </a:t>
            </a:r>
            <a:r>
              <a:rPr lang="en-US" sz="2800" b="1" dirty="0"/>
              <a:t>		</a:t>
            </a:r>
            <a:r>
              <a:rPr lang="en-US" sz="2800" b="1" noProof="1"/>
              <a:t>SCHOOL ADVISORY COUNCILS (SAC)</a:t>
            </a:r>
            <a:r>
              <a:rPr lang="en-US" sz="2800" b="1" dirty="0"/>
              <a:t>	</a:t>
            </a:r>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47967" y="1316136"/>
            <a:ext cx="10761406" cy="5154614"/>
          </a:xfrm>
        </p:spPr>
        <p:txBody>
          <a:bodyPr>
            <a:normAutofit fontScale="25000" lnSpcReduction="20000"/>
          </a:bodyPr>
          <a:lstStyle/>
          <a:p>
            <a:pPr marL="177800" lvl="1" indent="0">
              <a:lnSpc>
                <a:spcPct val="120000"/>
              </a:lnSpc>
              <a:spcBef>
                <a:spcPts val="0"/>
              </a:spcBef>
              <a:buNone/>
            </a:pPr>
            <a:r>
              <a:rPr lang="en-US" sz="8000" dirty="0"/>
              <a:t>School Advisory Forum (SAF) chairperson or designee shall represent SAF as a voting </a:t>
            </a:r>
            <a:r>
              <a:rPr lang="en-US" sz="8000" dirty="0" smtClean="0"/>
              <a:t>member at  School </a:t>
            </a:r>
            <a:r>
              <a:rPr lang="en-US" sz="8000" dirty="0"/>
              <a:t>Advisory Council </a:t>
            </a:r>
            <a:r>
              <a:rPr lang="en-US" sz="8000" dirty="0" smtClean="0"/>
              <a:t>meetings. </a:t>
            </a:r>
          </a:p>
          <a:p>
            <a:pPr marL="177800" lvl="1" indent="0">
              <a:lnSpc>
                <a:spcPct val="120000"/>
              </a:lnSpc>
              <a:spcBef>
                <a:spcPts val="0"/>
              </a:spcBef>
              <a:buNone/>
            </a:pPr>
            <a:endParaRPr lang="en-US" sz="8000" dirty="0" smtClean="0"/>
          </a:p>
          <a:p>
            <a:pPr marL="177800" lvl="1" indent="0">
              <a:lnSpc>
                <a:spcPct val="120000"/>
              </a:lnSpc>
              <a:spcBef>
                <a:spcPts val="0"/>
              </a:spcBef>
              <a:buNone/>
            </a:pPr>
            <a:r>
              <a:rPr lang="en-US" sz="8000" dirty="0" smtClean="0"/>
              <a:t>As a SAC member you have a vote on the expenditures of the School Accountability funds.</a:t>
            </a:r>
          </a:p>
          <a:p>
            <a:pPr marL="177800" lvl="1" indent="0">
              <a:lnSpc>
                <a:spcPct val="120000"/>
              </a:lnSpc>
              <a:spcBef>
                <a:spcPts val="0"/>
              </a:spcBef>
              <a:buNone/>
            </a:pPr>
            <a:endParaRPr lang="en-US" sz="8000" dirty="0" smtClean="0"/>
          </a:p>
          <a:p>
            <a:pPr marL="177800" lvl="1" indent="0">
              <a:lnSpc>
                <a:spcPct val="120000"/>
              </a:lnSpc>
              <a:spcBef>
                <a:spcPts val="0"/>
              </a:spcBef>
              <a:buNone/>
            </a:pPr>
            <a:r>
              <a:rPr lang="en-US" sz="8000" dirty="0" smtClean="0"/>
              <a:t>Actively </a:t>
            </a:r>
            <a:r>
              <a:rPr lang="en-US" sz="8000" dirty="0"/>
              <a:t>participate with the School Advisory Council in identifying the educational needs and </a:t>
            </a:r>
            <a:r>
              <a:rPr lang="en-US" sz="8000" dirty="0" smtClean="0"/>
              <a:t>priorities </a:t>
            </a:r>
            <a:r>
              <a:rPr lang="en-US" sz="8000" dirty="0"/>
              <a:t>of the school.  </a:t>
            </a:r>
            <a:endParaRPr lang="en-US" sz="8000" dirty="0" smtClean="0"/>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Indicate awareness of the program and plans for the school by the signature of the chairperson on </a:t>
            </a:r>
            <a:r>
              <a:rPr lang="en-US" sz="8000" dirty="0" smtClean="0"/>
              <a:t>the </a:t>
            </a:r>
            <a:r>
              <a:rPr lang="en-US" sz="8000" dirty="0"/>
              <a:t>budget when it is submitted for district budget </a:t>
            </a:r>
            <a:r>
              <a:rPr lang="en-US" sz="8000" dirty="0" smtClean="0"/>
              <a:t>preparation.</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smtClean="0"/>
              <a:t>Participate </a:t>
            </a:r>
            <a:r>
              <a:rPr lang="en-US" sz="8000" dirty="0"/>
              <a:t>in joint training opportunities with the School Advisory Council. </a:t>
            </a:r>
            <a:endParaRPr lang="en-US" sz="8000" dirty="0" smtClean="0"/>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In addition to individual School Advisory Forum meetings, hold semi-annual meetings jointly with </a:t>
            </a:r>
            <a:r>
              <a:rPr lang="en-US" sz="8000" dirty="0" smtClean="0"/>
              <a:t>the </a:t>
            </a:r>
            <a:r>
              <a:rPr lang="en-US" sz="8000" dirty="0"/>
              <a:t>School Advisory Council. </a:t>
            </a:r>
            <a:endParaRPr lang="en-US" sz="9600" dirty="0"/>
          </a:p>
          <a:p>
            <a:pPr marL="457200" lvl="1" indent="0">
              <a:buNone/>
            </a:pPr>
            <a:endParaRPr lang="en-US" sz="9600" dirty="0"/>
          </a:p>
          <a:p>
            <a:pPr lvl="1"/>
            <a:endParaRPr lang="en-US" sz="3800" dirty="0"/>
          </a:p>
          <a:p>
            <a:pPr algn="ctr"/>
            <a:endParaRPr lang="en-US" sz="2800" dirty="0"/>
          </a:p>
          <a:p>
            <a:pPr marL="0" indent="0">
              <a:buNone/>
            </a:pPr>
            <a:r>
              <a:rPr lang="en-US" sz="10400" dirty="0"/>
              <a:t> </a:t>
            </a:r>
          </a:p>
          <a:p>
            <a:pPr marL="0" indent="0">
              <a:buNone/>
            </a:pPr>
            <a:endParaRPr lang="en-US" sz="8000" dirty="0"/>
          </a:p>
          <a:p>
            <a:pPr marL="0" indent="0">
              <a:buNone/>
            </a:pPr>
            <a:r>
              <a:rPr lang="en-US" sz="8000" dirty="0"/>
              <a:t> </a:t>
            </a:r>
          </a:p>
        </p:txBody>
      </p:sp>
      <p:sp>
        <p:nvSpPr>
          <p:cNvPr id="16" name="Rectangle 15">
            <a:extLst>
              <a:ext uri="{FF2B5EF4-FFF2-40B4-BE49-F238E27FC236}">
                <a16:creationId xmlns:a16="http://schemas.microsoft.com/office/drawing/2014/main" xmlns="" id="{305F2CE8-80BE-490C-9C12-A2885885D2DD}"/>
              </a:ext>
            </a:extLst>
          </p:cNvPr>
          <p:cNvSpPr/>
          <p:nvPr/>
        </p:nvSpPr>
        <p:spPr>
          <a:xfrm>
            <a:off x="11131296"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23414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315335" y="291107"/>
            <a:ext cx="10589226" cy="833663"/>
          </a:xfrm>
        </p:spPr>
        <p:txBody>
          <a:bodyPr/>
          <a:lstStyle/>
          <a:p>
            <a:pPr algn="ctr"/>
            <a:r>
              <a:rPr lang="en-US" b="1" dirty="0"/>
              <a:t>TOPIC </a:t>
            </a:r>
            <a:r>
              <a:rPr lang="en-US" b="1" dirty="0" smtClean="0"/>
              <a:t> 2          </a:t>
            </a:r>
            <a:r>
              <a:rPr lang="en-US" sz="2800" b="1" dirty="0"/>
              <a:t>	</a:t>
            </a:r>
            <a:r>
              <a:rPr lang="en-US" sz="2800" b="1" dirty="0" smtClean="0"/>
              <a:t>    </a:t>
            </a:r>
            <a:r>
              <a:rPr lang="en-US" sz="3200" b="1" dirty="0" smtClean="0"/>
              <a:t>AREA </a:t>
            </a:r>
            <a:r>
              <a:rPr lang="en-US" sz="3200" b="1" dirty="0"/>
              <a:t>ADVISORY COUNCIL </a:t>
            </a:r>
            <a:r>
              <a:rPr lang="en-US" sz="3200" b="1" dirty="0" smtClean="0"/>
              <a:t>MEETING</a:t>
            </a:r>
            <a:endParaRPr lang="en-US" sz="3200" b="1" dirty="0"/>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250240" y="1422602"/>
            <a:ext cx="10219668" cy="4496131"/>
          </a:xfrm>
        </p:spPr>
        <p:txBody>
          <a:bodyPr>
            <a:normAutofit fontScale="25000" lnSpcReduction="20000"/>
          </a:bodyPr>
          <a:lstStyle/>
          <a:p>
            <a:pPr marL="0" indent="0">
              <a:buNone/>
            </a:pPr>
            <a:r>
              <a:rPr lang="en-US" sz="10400" b="1" dirty="0"/>
              <a:t>Area Advisory Councils meet the third week of the month.</a:t>
            </a:r>
          </a:p>
          <a:p>
            <a:pPr marL="0" indent="0">
              <a:buNone/>
            </a:pPr>
            <a:r>
              <a:rPr lang="en-US" sz="10400" b="1" dirty="0"/>
              <a:t>School Advisory Council’s meet the fourth or first week of the </a:t>
            </a:r>
            <a:r>
              <a:rPr lang="en-US" sz="10400" b="1" dirty="0" smtClean="0"/>
              <a:t>month.</a:t>
            </a:r>
            <a:endParaRPr lang="en-US" sz="10400" b="1" dirty="0"/>
          </a:p>
          <a:p>
            <a:pPr marL="0" indent="0">
              <a:buNone/>
            </a:pPr>
            <a:endParaRPr lang="en-US" sz="4000" dirty="0"/>
          </a:p>
          <a:p>
            <a:pPr lvl="1">
              <a:buFont typeface="Arial" panose="020B0604020202020204" pitchFamily="34" charset="0"/>
              <a:buChar char="•"/>
            </a:pPr>
            <a:r>
              <a:rPr lang="en-US" sz="9600" dirty="0"/>
              <a:t>School Advisory Forum Chair or designee shall represent SAF as voting member of the Area Advisory Council </a:t>
            </a:r>
            <a:r>
              <a:rPr lang="en-US" sz="9600" dirty="0" smtClean="0"/>
              <a:t>meetings</a:t>
            </a:r>
          </a:p>
          <a:p>
            <a:pPr marL="457200" lvl="1" indent="0">
              <a:buNone/>
            </a:pPr>
            <a:endParaRPr lang="en-US" sz="4000" dirty="0"/>
          </a:p>
          <a:p>
            <a:pPr lvl="1">
              <a:buFont typeface="Arial" panose="020B0604020202020204" pitchFamily="34" charset="0"/>
              <a:buChar char="•"/>
            </a:pPr>
            <a:r>
              <a:rPr lang="en-US" sz="9600" noProof="1" smtClean="0"/>
              <a:t>District staff </a:t>
            </a:r>
            <a:r>
              <a:rPr lang="en-US" sz="9600" noProof="1"/>
              <a:t>presents topics </a:t>
            </a:r>
            <a:r>
              <a:rPr lang="en-US" sz="9600" noProof="1" smtClean="0"/>
              <a:t>on district </a:t>
            </a:r>
            <a:r>
              <a:rPr lang="en-US" sz="9600" noProof="1"/>
              <a:t>policy and </a:t>
            </a:r>
            <a:r>
              <a:rPr lang="en-US" sz="9600" noProof="1" smtClean="0"/>
              <a:t>procedures</a:t>
            </a:r>
          </a:p>
          <a:p>
            <a:pPr lvl="1">
              <a:buFont typeface="Arial" panose="020B0604020202020204" pitchFamily="34" charset="0"/>
              <a:buChar char="•"/>
            </a:pPr>
            <a:endParaRPr lang="en-US" sz="9600" noProof="1"/>
          </a:p>
          <a:p>
            <a:pPr lvl="1">
              <a:buFont typeface="Arial" panose="020B0604020202020204" pitchFamily="34" charset="0"/>
              <a:buChar char="•"/>
            </a:pPr>
            <a:r>
              <a:rPr lang="en-US" sz="9600" noProof="1" smtClean="0"/>
              <a:t>SAF </a:t>
            </a:r>
            <a:r>
              <a:rPr lang="en-US" sz="9600" noProof="1"/>
              <a:t>Chairs bring </a:t>
            </a:r>
            <a:r>
              <a:rPr lang="en-US" sz="9600" noProof="1" smtClean="0"/>
              <a:t>information </a:t>
            </a:r>
            <a:r>
              <a:rPr lang="en-US" sz="9600" noProof="1"/>
              <a:t>back to their </a:t>
            </a:r>
            <a:r>
              <a:rPr lang="en-US" sz="9600" noProof="1" smtClean="0"/>
              <a:t>schools</a:t>
            </a:r>
          </a:p>
          <a:p>
            <a:pPr lvl="1">
              <a:buFont typeface="Arial" panose="020B0604020202020204" pitchFamily="34" charset="0"/>
              <a:buChar char="•"/>
            </a:pPr>
            <a:endParaRPr lang="en-US" sz="9600" noProof="1"/>
          </a:p>
          <a:p>
            <a:pPr lvl="1">
              <a:buFont typeface="Arial" panose="020B0604020202020204" pitchFamily="34" charset="0"/>
              <a:buChar char="•"/>
            </a:pPr>
            <a:r>
              <a:rPr lang="en-US" sz="9600" noProof="1" smtClean="0"/>
              <a:t>SAF Chairs bring the input from their groups to the Area Advisory Council</a:t>
            </a:r>
          </a:p>
          <a:p>
            <a:pPr lvl="1">
              <a:buFont typeface="Arial" panose="020B0604020202020204" pitchFamily="34" charset="0"/>
              <a:buChar char="•"/>
            </a:pPr>
            <a:endParaRPr lang="en-US" sz="4000" noProof="1"/>
          </a:p>
          <a:p>
            <a:pPr lvl="1">
              <a:buFont typeface="Arial" panose="020B0604020202020204" pitchFamily="34" charset="0"/>
              <a:buChar char="•"/>
            </a:pPr>
            <a:r>
              <a:rPr lang="en-US" sz="9600" noProof="1"/>
              <a:t>Area Advisory Councils provide a forum for School Advisory Forum Chairs to bring forward issues or concerns raised at their </a:t>
            </a:r>
            <a:r>
              <a:rPr lang="en-US" sz="9600" noProof="1" smtClean="0"/>
              <a:t>schools</a:t>
            </a:r>
            <a:endParaRPr lang="en-US" sz="9600" noProof="1"/>
          </a:p>
          <a:p>
            <a:pPr lvl="1">
              <a:buFont typeface="Arial" panose="020B0604020202020204" pitchFamily="34" charset="0"/>
              <a:buChar char="•"/>
            </a:pPr>
            <a:endParaRPr lang="en-US" sz="4000" noProof="1"/>
          </a:p>
          <a:p>
            <a:pPr lvl="1">
              <a:buFont typeface="Arial" panose="020B0604020202020204" pitchFamily="34" charset="0"/>
              <a:buChar char="•"/>
            </a:pPr>
            <a:r>
              <a:rPr lang="en-US" sz="9600" noProof="1"/>
              <a:t>Participate in the Looping Process (Policy 1164)</a:t>
            </a:r>
          </a:p>
          <a:p>
            <a:pPr lvl="1"/>
            <a:endParaRPr lang="en-US" sz="9600" noProof="1"/>
          </a:p>
          <a:p>
            <a:pPr lvl="1"/>
            <a:endParaRPr lang="en-US" sz="3800" noProof="1"/>
          </a:p>
          <a:p>
            <a:pPr marL="0" indent="0">
              <a:buNone/>
            </a:pPr>
            <a:r>
              <a:rPr lang="en-US" sz="10400" dirty="0" smtClean="0"/>
              <a:t> </a:t>
            </a:r>
            <a:endParaRPr lang="en-US" sz="10400" dirty="0"/>
          </a:p>
          <a:p>
            <a:pPr marL="0" indent="0">
              <a:buNone/>
            </a:pPr>
            <a:endParaRPr lang="en-US" sz="8000" dirty="0"/>
          </a:p>
          <a:p>
            <a:pPr marL="0" indent="0">
              <a:buNone/>
            </a:pPr>
            <a:r>
              <a:rPr lang="en-US" sz="8000" dirty="0"/>
              <a:t> </a:t>
            </a:r>
          </a:p>
        </p:txBody>
      </p:sp>
      <p:sp>
        <p:nvSpPr>
          <p:cNvPr id="17" name="Rectangle 16">
            <a:extLst>
              <a:ext uri="{FF2B5EF4-FFF2-40B4-BE49-F238E27FC236}">
                <a16:creationId xmlns:a16="http://schemas.microsoft.com/office/drawing/2014/main" xmlns="" id="{305F2CE8-80BE-490C-9C12-A2885885D2DD}"/>
              </a:ext>
            </a:extLst>
          </p:cNvPr>
          <p:cNvSpPr/>
          <p:nvPr/>
        </p:nvSpPr>
        <p:spPr>
          <a:xfrm>
            <a:off x="11139868" y="11064"/>
            <a:ext cx="1060704" cy="6846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79707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8855392-9FED-4979-8AC6-A73037648D43}"/>
              </a:ext>
            </a:extLst>
          </p:cNvPr>
          <p:cNvSpPr>
            <a:spLocks noGrp="1"/>
          </p:cNvSpPr>
          <p:nvPr>
            <p:ph type="title"/>
          </p:nvPr>
        </p:nvSpPr>
        <p:spPr>
          <a:xfrm>
            <a:off x="838199" y="641855"/>
            <a:ext cx="10515601" cy="772107"/>
          </a:xfrm>
        </p:spPr>
        <p:txBody>
          <a:bodyPr/>
          <a:lstStyle/>
          <a:p>
            <a:pPr algn="ctr"/>
            <a:r>
              <a:rPr lang="en-US" b="1" dirty="0"/>
              <a:t>TOPIC </a:t>
            </a:r>
            <a:r>
              <a:rPr lang="en-US" b="1" dirty="0" smtClean="0"/>
              <a:t> 3                                </a:t>
            </a:r>
            <a:r>
              <a:rPr lang="en-US" b="1" dirty="0"/>
              <a:t>HOW TO GET STARTED</a:t>
            </a:r>
          </a:p>
        </p:txBody>
      </p:sp>
      <p:graphicFrame>
        <p:nvGraphicFramePr>
          <p:cNvPr id="10" name="Content Placeholder 2" descr="Content Placeholder">
            <a:extLst>
              <a:ext uri="{FF2B5EF4-FFF2-40B4-BE49-F238E27FC236}">
                <a16:creationId xmlns:a16="http://schemas.microsoft.com/office/drawing/2014/main" xmlns="" id="{47A11266-E870-4547-80E5-8133E862A757}"/>
              </a:ext>
            </a:extLst>
          </p:cNvPr>
          <p:cNvGraphicFramePr>
            <a:graphicFrameLocks noGrp="1"/>
          </p:cNvGraphicFramePr>
          <p:nvPr>
            <p:ph idx="1"/>
            <p:extLst>
              <p:ext uri="{D42A27DB-BD31-4B8C-83A1-F6EECF244321}">
                <p14:modId xmlns:p14="http://schemas.microsoft.com/office/powerpoint/2010/main" val="768966354"/>
              </p:ext>
            </p:extLst>
          </p:nvPr>
        </p:nvGraphicFramePr>
        <p:xfrm>
          <a:off x="838200" y="1825625"/>
          <a:ext cx="10515600" cy="4022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xmlns=""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516118" y="2278703"/>
            <a:ext cx="1317162" cy="1317162"/>
          </a:xfrm>
          <a:prstGeom prst="rect">
            <a:avLst/>
          </a:prstGeom>
        </p:spPr>
      </p:pic>
      <p:pic>
        <p:nvPicPr>
          <p:cNvPr id="15" name="Picture 2" descr="C:\Users\L\AppData\Local\Microsoft\Windows\INetCache\IE\I1B7GYMH\Policies_and_Procedures_Icon[1].png">
            <a:extLst>
              <a:ext uri="{FF2B5EF4-FFF2-40B4-BE49-F238E27FC236}">
                <a16:creationId xmlns:a16="http://schemas.microsoft.com/office/drawing/2014/main" xmlns="" id="{3A5B3FA5-340C-4FEA-8070-03D1A8B3DC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3647" y="2123868"/>
            <a:ext cx="1835824" cy="14182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A35198CC-F29C-4FCB-85F4-F83B219D5B8A}"/>
              </a:ext>
            </a:extLst>
          </p:cNvPr>
          <p:cNvPicPr>
            <a:picLocks noChangeAspect="1"/>
          </p:cNvPicPr>
          <p:nvPr/>
        </p:nvPicPr>
        <p:blipFill>
          <a:blip r:embed="rId11"/>
          <a:stretch>
            <a:fillRect/>
          </a:stretch>
        </p:blipFill>
        <p:spPr>
          <a:xfrm>
            <a:off x="9961507" y="2278703"/>
            <a:ext cx="714375" cy="1209675"/>
          </a:xfrm>
          <a:prstGeom prst="rect">
            <a:avLst/>
          </a:prstGeom>
        </p:spPr>
      </p:pic>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7" name="Rectangle 2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8" name="Rectangle 2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47231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bg1"/>
                </a:solidFill>
              </a:rPr>
              <a:t>HOW</a:t>
            </a:r>
            <a:br>
              <a:rPr lang="en-US" sz="2800" b="1" dirty="0" smtClean="0">
                <a:solidFill>
                  <a:schemeClr val="bg1"/>
                </a:solidFill>
              </a:rPr>
            </a:br>
            <a:r>
              <a:rPr lang="en-US" sz="2800" b="1" dirty="0" smtClean="0">
                <a:solidFill>
                  <a:schemeClr val="bg1"/>
                </a:solidFill>
              </a:rPr>
              <a:t>TO</a:t>
            </a:r>
            <a:br>
              <a:rPr lang="en-US" sz="2800" b="1" dirty="0" smtClean="0">
                <a:solidFill>
                  <a:schemeClr val="bg1"/>
                </a:solidFill>
              </a:rPr>
            </a:br>
            <a:r>
              <a:rPr lang="en-US" sz="2800" b="1" dirty="0" smtClean="0">
                <a:solidFill>
                  <a:schemeClr val="bg1"/>
                </a:solidFill>
              </a:rPr>
              <a:t>GET</a:t>
            </a:r>
            <a:br>
              <a:rPr lang="en-US" sz="2800" b="1" dirty="0" smtClean="0">
                <a:solidFill>
                  <a:schemeClr val="bg1"/>
                </a:solidFill>
              </a:rPr>
            </a:br>
            <a:r>
              <a:rPr lang="en-US" sz="2800" b="1" dirty="0" smtClean="0">
                <a:solidFill>
                  <a:schemeClr val="bg1"/>
                </a:solidFill>
              </a:rPr>
              <a:t>STARTED</a:t>
            </a:r>
            <a:endParaRPr lang="en-US" sz="28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219758" y="313897"/>
            <a:ext cx="10122059" cy="1100456"/>
          </a:xfrm>
        </p:spPr>
        <p:txBody>
          <a:bodyPr/>
          <a:lstStyle/>
          <a:p>
            <a:pPr algn="ctr"/>
            <a:r>
              <a:rPr lang="en-US" b="1" dirty="0"/>
              <a:t>TOPIC </a:t>
            </a:r>
            <a:r>
              <a:rPr lang="en-US" b="1" dirty="0" smtClean="0"/>
              <a:t> 3   </a:t>
            </a:r>
            <a:r>
              <a:rPr lang="en-US" b="1" dirty="0"/>
              <a:t>	</a:t>
            </a:r>
            <a:r>
              <a:rPr lang="en-US" b="1" dirty="0" smtClean="0"/>
              <a:t>            </a:t>
            </a:r>
            <a:r>
              <a:rPr lang="en-US" sz="2800" b="1" dirty="0" smtClean="0"/>
              <a:t>GUIDELINES</a:t>
            </a:r>
            <a:r>
              <a:rPr lang="en-US" sz="2800" b="1" dirty="0"/>
              <a:t>, </a:t>
            </a:r>
            <a:r>
              <a:rPr lang="en-US" sz="2800" b="1" dirty="0" smtClean="0"/>
              <a:t>BYLAWS</a:t>
            </a:r>
            <a:r>
              <a:rPr lang="en-US" sz="2800" b="1" dirty="0"/>
              <a:t>, SUNSHINE </a:t>
            </a:r>
            <a:r>
              <a:rPr lang="en-US" sz="2800" b="1" dirty="0" smtClean="0"/>
              <a:t>LAW</a:t>
            </a:r>
            <a:br>
              <a:rPr lang="en-US" sz="2800" b="1" dirty="0" smtClean="0"/>
            </a:br>
            <a:r>
              <a:rPr lang="en-US" sz="2800" b="1" dirty="0"/>
              <a:t> </a:t>
            </a:r>
            <a:r>
              <a:rPr lang="en-US" sz="2800" b="1" dirty="0" smtClean="0"/>
              <a:t>                                                             AND </a:t>
            </a:r>
            <a:r>
              <a:rPr lang="en-US" sz="2800" b="1" dirty="0"/>
              <a:t>ROBERT’S RULES OF ORDER</a:t>
            </a:r>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xmlns=""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xmlns="" id="{288F7C64-06DD-4922-A96F-28276245F786}"/>
              </a:ext>
            </a:extLst>
          </p:cNvPr>
          <p:cNvSpPr txBox="1"/>
          <p:nvPr/>
        </p:nvSpPr>
        <p:spPr>
          <a:xfrm>
            <a:off x="414581" y="2148103"/>
            <a:ext cx="9737263" cy="3046988"/>
          </a:xfrm>
          <a:prstGeom prst="rect">
            <a:avLst/>
          </a:prstGeom>
          <a:noFill/>
        </p:spPr>
        <p:txBody>
          <a:bodyPr wrap="square">
            <a:spAutoFit/>
          </a:bodyPr>
          <a:lstStyle/>
          <a:p>
            <a:pPr marL="0" indent="0">
              <a:buNone/>
            </a:pPr>
            <a:r>
              <a:rPr lang="en-US" sz="3200" dirty="0">
                <a:solidFill>
                  <a:schemeClr val="bg1"/>
                </a:solidFill>
              </a:rPr>
              <a:t>The School Advisory Forum shall use guidelines developed by the district, develop and adopt procedural bylaws, conduct meetings in accordance with the Florida Sunshine Laws, and conduct meetings according to Robert’s Rules of Order, Newly Revised.  Policy 1.3 (11)</a:t>
            </a:r>
          </a:p>
          <a:p>
            <a:pPr marL="0" indent="0" algn="ctr">
              <a:buNone/>
            </a:pPr>
            <a:endParaRPr lang="en-US" sz="3200" dirty="0">
              <a:solidFill>
                <a:schemeClr val="bg1"/>
              </a:solidFill>
            </a:endParaRPr>
          </a:p>
        </p:txBody>
      </p:sp>
      <p:sp>
        <p:nvSpPr>
          <p:cNvPr id="33" name="Rectangle 3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36" name="Rectangle 3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7" name="Rectangle 3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13471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bg1"/>
                </a:solidFill>
              </a:rPr>
              <a:t>HOW</a:t>
            </a:r>
            <a:br>
              <a:rPr lang="en-US" sz="2800" b="1" dirty="0" smtClean="0">
                <a:solidFill>
                  <a:schemeClr val="bg1"/>
                </a:solidFill>
              </a:rPr>
            </a:br>
            <a:r>
              <a:rPr lang="en-US" sz="2800" b="1" dirty="0" smtClean="0">
                <a:solidFill>
                  <a:schemeClr val="bg1"/>
                </a:solidFill>
              </a:rPr>
              <a:t>TO</a:t>
            </a:r>
            <a:br>
              <a:rPr lang="en-US" sz="2800" b="1" dirty="0" smtClean="0">
                <a:solidFill>
                  <a:schemeClr val="bg1"/>
                </a:solidFill>
              </a:rPr>
            </a:br>
            <a:r>
              <a:rPr lang="en-US" sz="2800" b="1" dirty="0" smtClean="0">
                <a:solidFill>
                  <a:schemeClr val="bg1"/>
                </a:solidFill>
              </a:rPr>
              <a:t>GET</a:t>
            </a:r>
            <a:br>
              <a:rPr lang="en-US" sz="2800" b="1" dirty="0" smtClean="0">
                <a:solidFill>
                  <a:schemeClr val="bg1"/>
                </a:solidFill>
              </a:rPr>
            </a:br>
            <a:r>
              <a:rPr lang="en-US" sz="2800" b="1" dirty="0" smtClean="0">
                <a:solidFill>
                  <a:schemeClr val="bg1"/>
                </a:solidFill>
              </a:rPr>
              <a:t>STARTED</a:t>
            </a:r>
            <a:endParaRPr lang="en-US" sz="28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236592" y="277005"/>
            <a:ext cx="9912828" cy="833663"/>
          </a:xfrm>
        </p:spPr>
        <p:txBody>
          <a:bodyPr/>
          <a:lstStyle/>
          <a:p>
            <a:pPr algn="ctr"/>
            <a:r>
              <a:rPr lang="en-US" b="1" dirty="0"/>
              <a:t>TOPIC </a:t>
            </a:r>
            <a:r>
              <a:rPr lang="en-US" b="1" dirty="0" smtClean="0"/>
              <a:t> 3   </a:t>
            </a:r>
            <a:r>
              <a:rPr lang="en-US" b="1" dirty="0"/>
              <a:t>						</a:t>
            </a:r>
            <a:r>
              <a:rPr lang="en-US" b="1" dirty="0" smtClean="0"/>
              <a:t> </a:t>
            </a:r>
            <a:r>
              <a:rPr lang="en-US" sz="3600" b="1" dirty="0" smtClean="0"/>
              <a:t>GUIDELINES</a:t>
            </a:r>
            <a:endParaRPr lang="en-US" sz="3600" b="1" dirty="0"/>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xmlns=""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xmlns="" id="{288F7C64-06DD-4922-A96F-28276245F786}"/>
              </a:ext>
            </a:extLst>
          </p:cNvPr>
          <p:cNvSpPr txBox="1"/>
          <p:nvPr/>
        </p:nvSpPr>
        <p:spPr>
          <a:xfrm>
            <a:off x="263767" y="1642988"/>
            <a:ext cx="9737263" cy="4170372"/>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Meetings must be advertised prior to the meeting date/time using the vehicle that works </a:t>
            </a:r>
            <a:r>
              <a:rPr lang="en-US" sz="2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successfully </a:t>
            </a: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your school</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membership of the SAF shall determine the date/time of the meetings. </a:t>
            </a: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in mind the meetings are to be held either the  fourth or first week of the month in order for me to give feedback to the Area Advisory</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developing your agenda, meeting times should be </a:t>
            </a:r>
            <a:r>
              <a:rPr lang="en-US" sz="2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consistent</a:t>
            </a: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meetings shall be conducted in the “sunshine" (i.e., open to the public</a:t>
            </a:r>
            <a:r>
              <a:rPr lang="en-US" sz="2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majority of your membership shall be </a:t>
            </a:r>
            <a:r>
              <a:rPr lang="en-US" sz="2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parents</a:t>
            </a: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chairperson and other officers </a:t>
            </a:r>
            <a:r>
              <a:rPr lang="en-US" sz="2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shall be </a:t>
            </a: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elected by the advisory forum </a:t>
            </a:r>
            <a:r>
              <a:rPr lang="en-US" sz="2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membership</a:t>
            </a: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36" name="Rectangle 3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7465"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7" name="Rectangle 3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244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9848"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4152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02358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bg1"/>
                </a:solidFill>
              </a:rPr>
              <a:t>HOW</a:t>
            </a:r>
            <a:br>
              <a:rPr lang="en-US" sz="2800" b="1" dirty="0" smtClean="0">
                <a:solidFill>
                  <a:schemeClr val="bg1"/>
                </a:solidFill>
              </a:rPr>
            </a:br>
            <a:r>
              <a:rPr lang="en-US" sz="2800" b="1" dirty="0" smtClean="0">
                <a:solidFill>
                  <a:schemeClr val="bg1"/>
                </a:solidFill>
              </a:rPr>
              <a:t>TO</a:t>
            </a:r>
            <a:br>
              <a:rPr lang="en-US" sz="2800" b="1" dirty="0" smtClean="0">
                <a:solidFill>
                  <a:schemeClr val="bg1"/>
                </a:solidFill>
              </a:rPr>
            </a:br>
            <a:r>
              <a:rPr lang="en-US" sz="2800" b="1" dirty="0" smtClean="0">
                <a:solidFill>
                  <a:schemeClr val="bg1"/>
                </a:solidFill>
              </a:rPr>
              <a:t>GET</a:t>
            </a:r>
            <a:br>
              <a:rPr lang="en-US" sz="2800" b="1" dirty="0" smtClean="0">
                <a:solidFill>
                  <a:schemeClr val="bg1"/>
                </a:solidFill>
              </a:rPr>
            </a:br>
            <a:r>
              <a:rPr lang="en-US" sz="2800" b="1" dirty="0" smtClean="0">
                <a:solidFill>
                  <a:schemeClr val="bg1"/>
                </a:solidFill>
              </a:rPr>
              <a:t>STARTED</a:t>
            </a:r>
            <a:endParaRPr lang="en-US" sz="28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236592" y="277005"/>
            <a:ext cx="9912828" cy="833663"/>
          </a:xfrm>
        </p:spPr>
        <p:txBody>
          <a:bodyPr/>
          <a:lstStyle/>
          <a:p>
            <a:pPr algn="ctr"/>
            <a:r>
              <a:rPr lang="en-US" b="1" dirty="0"/>
              <a:t>TOPIC </a:t>
            </a:r>
            <a:r>
              <a:rPr lang="en-US" b="1" dirty="0" smtClean="0"/>
              <a:t> 3   </a:t>
            </a:r>
            <a:r>
              <a:rPr lang="en-US" b="1" dirty="0"/>
              <a:t>						</a:t>
            </a:r>
            <a:r>
              <a:rPr lang="en-US" sz="3600" b="1" dirty="0"/>
              <a:t>GUIDELINES</a:t>
            </a:r>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xmlns="" id="{9FDF8BB0-FB9E-4429-ACCC-037E1436BE6D}"/>
              </a:ext>
            </a:extLst>
          </p:cNvPr>
          <p:cNvSpPr txBox="1"/>
          <p:nvPr/>
        </p:nvSpPr>
        <p:spPr>
          <a:xfrm>
            <a:off x="340475" y="1600201"/>
            <a:ext cx="9737263" cy="4154984"/>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full or part-time (as defined as one who receives benefits) School </a:t>
            </a: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Board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employee shall hold the position of chairperson in the school where </a:t>
            </a: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they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 </a:t>
            </a: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employed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 must assume all responsibilities assigned to it by School Board </a:t>
            </a: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Policy 1.3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 shall not collect </a:t>
            </a: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dues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 shall not be </a:t>
            </a: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fundraisers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Each SAF must attend or, send a representative to the Area Advisory Council </a:t>
            </a: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meetings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35" name="Rectangle 3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6" name="Rectangle 3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79985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xmlns=""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smtClean="0"/>
              <a:t>Orientation Outline</a:t>
            </a:r>
            <a:endParaRPr lang="en-US"/>
          </a:p>
        </p:txBody>
      </p:sp>
      <p:sp>
        <p:nvSpPr>
          <p:cNvPr id="5" name="Rectangle 4"/>
          <p:cNvSpPr/>
          <p:nvPr/>
        </p:nvSpPr>
        <p:spPr>
          <a:xfrm>
            <a:off x="4000501" y="228030"/>
            <a:ext cx="7936174" cy="18908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1950" y="296268"/>
            <a:ext cx="7764723" cy="1754326"/>
          </a:xfrm>
          <a:prstGeom prst="rect">
            <a:avLst/>
          </a:prstGeom>
          <a:noFill/>
        </p:spPr>
        <p:txBody>
          <a:bodyPr wrap="square" rtlCol="0">
            <a:spAutoFit/>
          </a:bodyPr>
          <a:lstStyle/>
          <a:p>
            <a:pPr>
              <a:lnSpc>
                <a:spcPct val="150000"/>
              </a:lnSpc>
            </a:pPr>
            <a:r>
              <a:rPr lang="en-US" dirty="0" smtClean="0">
                <a:solidFill>
                  <a:schemeClr val="bg1"/>
                </a:solidFill>
              </a:rPr>
              <a:t>TOPIC  1     WELCOME		Advisory Contact Information</a:t>
            </a:r>
          </a:p>
          <a:p>
            <a:pPr>
              <a:lnSpc>
                <a:spcPct val="150000"/>
              </a:lnSpc>
            </a:pPr>
            <a:r>
              <a:rPr lang="en-US" dirty="0">
                <a:solidFill>
                  <a:schemeClr val="bg1"/>
                </a:solidFill>
              </a:rPr>
              <a:t>	</a:t>
            </a:r>
            <a:r>
              <a:rPr lang="en-US" dirty="0" smtClean="0">
                <a:solidFill>
                  <a:schemeClr val="bg1"/>
                </a:solidFill>
              </a:rPr>
              <a:t>			The Forum for Improving Education</a:t>
            </a:r>
          </a:p>
          <a:p>
            <a:pPr>
              <a:lnSpc>
                <a:spcPct val="150000"/>
              </a:lnSpc>
            </a:pPr>
            <a:r>
              <a:rPr lang="en-US" dirty="0">
                <a:solidFill>
                  <a:schemeClr val="bg1"/>
                </a:solidFill>
              </a:rPr>
              <a:t>	</a:t>
            </a:r>
            <a:r>
              <a:rPr lang="en-US" dirty="0" smtClean="0">
                <a:solidFill>
                  <a:schemeClr val="bg1"/>
                </a:solidFill>
              </a:rPr>
              <a:t>			Who We Are</a:t>
            </a:r>
          </a:p>
          <a:p>
            <a:pPr>
              <a:lnSpc>
                <a:spcPct val="150000"/>
              </a:lnSpc>
            </a:pPr>
            <a:r>
              <a:rPr lang="en-US" dirty="0">
                <a:solidFill>
                  <a:schemeClr val="bg1"/>
                </a:solidFill>
              </a:rPr>
              <a:t>	</a:t>
            </a:r>
            <a:r>
              <a:rPr lang="en-US" dirty="0" smtClean="0">
                <a:solidFill>
                  <a:schemeClr val="bg1"/>
                </a:solidFill>
              </a:rPr>
              <a:t>			Benefits of Advisory</a:t>
            </a:r>
          </a:p>
        </p:txBody>
      </p:sp>
      <p:sp>
        <p:nvSpPr>
          <p:cNvPr id="8" name="Rectangle 7"/>
          <p:cNvSpPr/>
          <p:nvPr/>
        </p:nvSpPr>
        <p:spPr>
          <a:xfrm>
            <a:off x="4000501" y="2399019"/>
            <a:ext cx="7936173" cy="191664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71951" y="2480176"/>
            <a:ext cx="7764724" cy="1754326"/>
          </a:xfrm>
          <a:prstGeom prst="rect">
            <a:avLst/>
          </a:prstGeom>
          <a:noFill/>
        </p:spPr>
        <p:txBody>
          <a:bodyPr wrap="square" rtlCol="0">
            <a:spAutoFit/>
          </a:bodyPr>
          <a:lstStyle/>
          <a:p>
            <a:pPr>
              <a:lnSpc>
                <a:spcPct val="150000"/>
              </a:lnSpc>
            </a:pPr>
            <a:r>
              <a:rPr lang="en-US" dirty="0" smtClean="0">
                <a:solidFill>
                  <a:schemeClr val="bg1"/>
                </a:solidFill>
              </a:rPr>
              <a:t>TOPIC  2     INSIGHTS		Purpose</a:t>
            </a:r>
          </a:p>
          <a:p>
            <a:pPr>
              <a:lnSpc>
                <a:spcPct val="150000"/>
              </a:lnSpc>
            </a:pPr>
            <a:r>
              <a:rPr lang="en-US" dirty="0">
                <a:solidFill>
                  <a:schemeClr val="bg1"/>
                </a:solidFill>
              </a:rPr>
              <a:t>	</a:t>
            </a:r>
            <a:r>
              <a:rPr lang="en-US" dirty="0" smtClean="0">
                <a:solidFill>
                  <a:schemeClr val="bg1"/>
                </a:solidFill>
              </a:rPr>
              <a:t>			Role</a:t>
            </a:r>
          </a:p>
          <a:p>
            <a:pPr>
              <a:lnSpc>
                <a:spcPct val="150000"/>
              </a:lnSpc>
            </a:pPr>
            <a:r>
              <a:rPr lang="en-US" dirty="0">
                <a:solidFill>
                  <a:schemeClr val="bg1"/>
                </a:solidFill>
              </a:rPr>
              <a:t>	</a:t>
            </a:r>
            <a:r>
              <a:rPr lang="en-US" dirty="0" smtClean="0">
                <a:solidFill>
                  <a:schemeClr val="bg1"/>
                </a:solidFill>
              </a:rPr>
              <a:t>			Duties</a:t>
            </a:r>
          </a:p>
          <a:p>
            <a:pPr>
              <a:lnSpc>
                <a:spcPct val="150000"/>
              </a:lnSpc>
            </a:pPr>
            <a:r>
              <a:rPr lang="en-US" dirty="0">
                <a:solidFill>
                  <a:schemeClr val="bg1"/>
                </a:solidFill>
              </a:rPr>
              <a:t>	</a:t>
            </a:r>
            <a:r>
              <a:rPr lang="en-US" dirty="0" smtClean="0">
                <a:solidFill>
                  <a:schemeClr val="bg1"/>
                </a:solidFill>
              </a:rPr>
              <a:t>			Meetings</a:t>
            </a:r>
          </a:p>
        </p:txBody>
      </p:sp>
      <p:sp>
        <p:nvSpPr>
          <p:cNvPr id="11" name="Rectangle 10"/>
          <p:cNvSpPr/>
          <p:nvPr/>
        </p:nvSpPr>
        <p:spPr>
          <a:xfrm>
            <a:off x="4000502" y="4577684"/>
            <a:ext cx="7936172" cy="186519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71951" y="4633118"/>
            <a:ext cx="7764722" cy="1754326"/>
          </a:xfrm>
          <a:prstGeom prst="rect">
            <a:avLst/>
          </a:prstGeom>
          <a:noFill/>
        </p:spPr>
        <p:txBody>
          <a:bodyPr wrap="square" rtlCol="0">
            <a:spAutoFit/>
          </a:bodyPr>
          <a:lstStyle/>
          <a:p>
            <a:pPr>
              <a:lnSpc>
                <a:spcPct val="150000"/>
              </a:lnSpc>
            </a:pPr>
            <a:r>
              <a:rPr lang="en-US" dirty="0" smtClean="0">
                <a:solidFill>
                  <a:schemeClr val="bg1"/>
                </a:solidFill>
              </a:rPr>
              <a:t>TOPIC  3     			Bylaws</a:t>
            </a:r>
          </a:p>
          <a:p>
            <a:pPr>
              <a:lnSpc>
                <a:spcPct val="150000"/>
              </a:lnSpc>
            </a:pPr>
            <a:r>
              <a:rPr lang="en-US" dirty="0" smtClean="0">
                <a:solidFill>
                  <a:schemeClr val="bg1"/>
                </a:solidFill>
              </a:rPr>
              <a:t>HOW DO I GET STARTED</a:t>
            </a:r>
            <a:r>
              <a:rPr lang="en-US" dirty="0">
                <a:solidFill>
                  <a:schemeClr val="bg1"/>
                </a:solidFill>
              </a:rPr>
              <a:t>	</a:t>
            </a:r>
            <a:r>
              <a:rPr lang="en-US" dirty="0" smtClean="0">
                <a:solidFill>
                  <a:schemeClr val="bg1"/>
                </a:solidFill>
              </a:rPr>
              <a:t>	Sunshine</a:t>
            </a:r>
          </a:p>
          <a:p>
            <a:pPr>
              <a:lnSpc>
                <a:spcPct val="150000"/>
              </a:lnSpc>
            </a:pPr>
            <a:r>
              <a:rPr lang="en-US" dirty="0">
                <a:solidFill>
                  <a:schemeClr val="bg1"/>
                </a:solidFill>
              </a:rPr>
              <a:t>	</a:t>
            </a:r>
            <a:r>
              <a:rPr lang="en-US" dirty="0" smtClean="0">
                <a:solidFill>
                  <a:schemeClr val="bg1"/>
                </a:solidFill>
              </a:rPr>
              <a:t>			Robert’s Rules of Order</a:t>
            </a:r>
          </a:p>
          <a:p>
            <a:pPr>
              <a:lnSpc>
                <a:spcPct val="150000"/>
              </a:lnSpc>
            </a:pPr>
            <a:r>
              <a:rPr lang="en-US" dirty="0">
                <a:solidFill>
                  <a:schemeClr val="bg1"/>
                </a:solidFill>
              </a:rPr>
              <a:t>	</a:t>
            </a:r>
            <a:r>
              <a:rPr lang="en-US" dirty="0" smtClean="0">
                <a:solidFill>
                  <a:schemeClr val="bg1"/>
                </a:solidFill>
              </a:rPr>
              <a:t>			Information Needed For Your Meetings</a:t>
            </a:r>
          </a:p>
        </p:txBody>
      </p:sp>
    </p:spTree>
    <p:extLst>
      <p:ext uri="{BB962C8B-B14F-4D97-AF65-F5344CB8AC3E}">
        <p14:creationId xmlns:p14="http://schemas.microsoft.com/office/powerpoint/2010/main" val="4080338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bg1"/>
                </a:solidFill>
              </a:rPr>
              <a:t>HOW</a:t>
            </a:r>
            <a:br>
              <a:rPr lang="en-US" sz="2800" b="1" dirty="0" smtClean="0">
                <a:solidFill>
                  <a:schemeClr val="bg1"/>
                </a:solidFill>
              </a:rPr>
            </a:br>
            <a:r>
              <a:rPr lang="en-US" sz="2800" b="1" dirty="0" smtClean="0">
                <a:solidFill>
                  <a:schemeClr val="bg1"/>
                </a:solidFill>
              </a:rPr>
              <a:t>TO</a:t>
            </a:r>
            <a:br>
              <a:rPr lang="en-US" sz="2800" b="1" dirty="0" smtClean="0">
                <a:solidFill>
                  <a:schemeClr val="bg1"/>
                </a:solidFill>
              </a:rPr>
            </a:br>
            <a:r>
              <a:rPr lang="en-US" sz="2800" b="1" dirty="0" smtClean="0">
                <a:solidFill>
                  <a:schemeClr val="bg1"/>
                </a:solidFill>
              </a:rPr>
              <a:t>GET</a:t>
            </a:r>
            <a:br>
              <a:rPr lang="en-US" sz="2800" b="1" dirty="0" smtClean="0">
                <a:solidFill>
                  <a:schemeClr val="bg1"/>
                </a:solidFill>
              </a:rPr>
            </a:br>
            <a:r>
              <a:rPr lang="en-US" sz="2800" b="1" dirty="0" smtClean="0">
                <a:solidFill>
                  <a:schemeClr val="bg1"/>
                </a:solidFill>
              </a:rPr>
              <a:t>STARTED</a:t>
            </a:r>
            <a:endParaRPr lang="en-US" sz="28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236592" y="277005"/>
            <a:ext cx="9912828" cy="833663"/>
          </a:xfrm>
        </p:spPr>
        <p:txBody>
          <a:bodyPr/>
          <a:lstStyle/>
          <a:p>
            <a:pPr algn="ctr"/>
            <a:r>
              <a:rPr lang="en-US" b="1" dirty="0" smtClean="0"/>
              <a:t>TOPIC  </a:t>
            </a:r>
            <a:r>
              <a:rPr lang="en-US" b="1" dirty="0"/>
              <a:t>3   		</a:t>
            </a:r>
            <a:r>
              <a:rPr lang="en-US" b="1" dirty="0" smtClean="0"/>
              <a:t>   </a:t>
            </a:r>
            <a:r>
              <a:rPr lang="en-US" b="1" dirty="0"/>
              <a:t>				</a:t>
            </a:r>
            <a:r>
              <a:rPr lang="en-US" b="1" dirty="0" smtClean="0"/>
              <a:t> BYLAWS </a:t>
            </a:r>
            <a:endParaRPr lang="en-US" b="1" dirty="0"/>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xmlns=""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xmlns="" id="{288F7C64-06DD-4922-A96F-28276245F786}"/>
              </a:ext>
            </a:extLst>
          </p:cNvPr>
          <p:cNvSpPr txBox="1"/>
          <p:nvPr/>
        </p:nvSpPr>
        <p:spPr>
          <a:xfrm>
            <a:off x="249598" y="1263481"/>
            <a:ext cx="9737263" cy="5324535"/>
          </a:xfrm>
          <a:prstGeom prst="rect">
            <a:avLst/>
          </a:prstGeom>
          <a:noFill/>
        </p:spPr>
        <p:txBody>
          <a:bodyPr wrap="square">
            <a:spAutoFit/>
          </a:bodyPr>
          <a:lstStyle/>
          <a:p>
            <a:r>
              <a:rPr lang="en-US" sz="2800" b="1" dirty="0" smtClean="0">
                <a:solidFill>
                  <a:schemeClr val="bg1"/>
                </a:solidFill>
              </a:rPr>
              <a:t>Every </a:t>
            </a:r>
            <a:r>
              <a:rPr lang="en-US" sz="2800" b="1" dirty="0">
                <a:solidFill>
                  <a:schemeClr val="bg1"/>
                </a:solidFill>
              </a:rPr>
              <a:t>school must have a set of </a:t>
            </a:r>
            <a:r>
              <a:rPr lang="en-US" sz="2800" b="1" dirty="0" smtClean="0">
                <a:solidFill>
                  <a:schemeClr val="bg1"/>
                </a:solidFill>
              </a:rPr>
              <a:t>Bylaws</a:t>
            </a:r>
            <a:r>
              <a:rPr lang="en-US" sz="2800" b="1" dirty="0">
                <a:solidFill>
                  <a:schemeClr val="bg1"/>
                </a:solidFill>
              </a:rPr>
              <a:t>.</a:t>
            </a:r>
          </a:p>
          <a:p>
            <a:r>
              <a:rPr lang="en-US" sz="2400" dirty="0">
                <a:solidFill>
                  <a:schemeClr val="bg1"/>
                </a:solidFill>
              </a:rPr>
              <a:t>If you cannot find your school’s </a:t>
            </a:r>
            <a:r>
              <a:rPr lang="en-US" sz="2400" dirty="0" smtClean="0">
                <a:solidFill>
                  <a:schemeClr val="bg1"/>
                </a:solidFill>
              </a:rPr>
              <a:t>bylaws</a:t>
            </a:r>
            <a:r>
              <a:rPr lang="en-US" sz="2400" b="1" dirty="0" smtClean="0">
                <a:solidFill>
                  <a:schemeClr val="bg1"/>
                </a:solidFill>
              </a:rPr>
              <a:t> </a:t>
            </a:r>
            <a:r>
              <a:rPr lang="en-US" sz="2400" dirty="0">
                <a:solidFill>
                  <a:schemeClr val="bg1"/>
                </a:solidFill>
              </a:rPr>
              <a:t>a</a:t>
            </a:r>
            <a:r>
              <a:rPr lang="en-US" sz="2400" b="1" dirty="0">
                <a:solidFill>
                  <a:schemeClr val="bg1"/>
                </a:solidFill>
              </a:rPr>
              <a:t> </a:t>
            </a:r>
            <a:r>
              <a:rPr lang="en-US" sz="2400" dirty="0">
                <a:solidFill>
                  <a:schemeClr val="bg1"/>
                </a:solidFill>
              </a:rPr>
              <a:t>template is available in the SAF Manual or at:</a:t>
            </a:r>
            <a:endParaRPr lang="en-US" sz="2400" dirty="0"/>
          </a:p>
          <a:p>
            <a:pPr lvl="0"/>
            <a:r>
              <a:rPr lang="en-US" sz="2400" u="sng" dirty="0" smtClean="0">
                <a:solidFill>
                  <a:schemeClr val="accent3">
                    <a:lumMod val="40000"/>
                    <a:lumOff val="60000"/>
                  </a:schemeClr>
                </a:solidFill>
                <a:hlinkClick r:id="rId3">
                  <a:extLst>
                    <a:ext uri="{A12FA001-AC4F-418D-AE19-62706E023703}">
                      <ahyp:hlinkClr xmlns:ahyp="http://schemas.microsoft.com/office/drawing/2018/hyperlinkcolor" xmlns="" val="tx"/>
                    </a:ext>
                  </a:extLst>
                </a:hlinkClick>
              </a:rPr>
              <a:t>Office </a:t>
            </a:r>
            <a:r>
              <a:rPr lang="en-US" sz="2400" u="sng" dirty="0">
                <a:solidFill>
                  <a:schemeClr val="accent3">
                    <a:lumMod val="40000"/>
                    <a:lumOff val="60000"/>
                  </a:schemeClr>
                </a:solidFill>
                <a:hlinkClick r:id="rId3">
                  <a:extLst>
                    <a:ext uri="{A12FA001-AC4F-418D-AE19-62706E023703}">
                      <ahyp:hlinkClr xmlns:ahyp="http://schemas.microsoft.com/office/drawing/2018/hyperlinkcolor" xmlns="" val="tx"/>
                    </a:ext>
                  </a:extLst>
                </a:hlinkClick>
              </a:rPr>
              <a:t>of School Performance and Accountability - School Advisory Forum Link</a:t>
            </a:r>
            <a:endParaRPr lang="en-US" sz="2400" dirty="0">
              <a:solidFill>
                <a:schemeClr val="accent3">
                  <a:lumMod val="40000"/>
                  <a:lumOff val="60000"/>
                </a:schemeClr>
              </a:solidFill>
            </a:endParaRPr>
          </a:p>
          <a:p>
            <a:pPr lvl="0"/>
            <a:endParaRPr lang="en-US" sz="2400" dirty="0"/>
          </a:p>
          <a:p>
            <a:r>
              <a:rPr lang="en-US" sz="2400" dirty="0" smtClean="0">
                <a:solidFill>
                  <a:schemeClr val="bg1"/>
                </a:solidFill>
              </a:rPr>
              <a:t>Bylaws </a:t>
            </a:r>
            <a:r>
              <a:rPr lang="en-US" sz="2400" dirty="0">
                <a:solidFill>
                  <a:schemeClr val="bg1"/>
                </a:solidFill>
              </a:rPr>
              <a:t>set the rules for the </a:t>
            </a:r>
            <a:r>
              <a:rPr lang="en-US" sz="2400" dirty="0" smtClean="0">
                <a:solidFill>
                  <a:schemeClr val="bg1"/>
                </a:solidFill>
              </a:rPr>
              <a:t>organization</a:t>
            </a:r>
            <a:endParaRPr lang="en-US" sz="2400" dirty="0">
              <a:solidFill>
                <a:srgbClr val="FFFF00"/>
              </a:solidFill>
            </a:endParaRPr>
          </a:p>
          <a:p>
            <a:pPr lvl="1"/>
            <a:r>
              <a:rPr lang="en-US" sz="2400" dirty="0">
                <a:solidFill>
                  <a:schemeClr val="bg1"/>
                </a:solidFill>
              </a:rPr>
              <a:t>Objectives</a:t>
            </a:r>
          </a:p>
          <a:p>
            <a:pPr lvl="1"/>
            <a:r>
              <a:rPr lang="en-US" sz="2400" dirty="0">
                <a:solidFill>
                  <a:schemeClr val="bg1"/>
                </a:solidFill>
              </a:rPr>
              <a:t>Officers</a:t>
            </a:r>
          </a:p>
          <a:p>
            <a:pPr lvl="1"/>
            <a:r>
              <a:rPr lang="en-US" sz="2400" dirty="0">
                <a:solidFill>
                  <a:schemeClr val="bg1"/>
                </a:solidFill>
              </a:rPr>
              <a:t>Duties</a:t>
            </a:r>
          </a:p>
          <a:p>
            <a:pPr lvl="1"/>
            <a:r>
              <a:rPr lang="en-US" sz="2400" dirty="0">
                <a:solidFill>
                  <a:schemeClr val="bg1"/>
                </a:solidFill>
              </a:rPr>
              <a:t>Meetings</a:t>
            </a:r>
          </a:p>
          <a:p>
            <a:pPr lvl="1"/>
            <a:r>
              <a:rPr lang="en-US" sz="2400" dirty="0">
                <a:solidFill>
                  <a:schemeClr val="bg1"/>
                </a:solidFill>
              </a:rPr>
              <a:t>Voting</a:t>
            </a:r>
          </a:p>
          <a:p>
            <a:pPr lvl="1"/>
            <a:r>
              <a:rPr lang="en-US" sz="2400" dirty="0">
                <a:solidFill>
                  <a:schemeClr val="bg1"/>
                </a:solidFill>
              </a:rPr>
              <a:t>Amendments</a:t>
            </a:r>
          </a:p>
          <a:p>
            <a:pPr lvl="1" algn="r"/>
            <a:r>
              <a:rPr lang="en-US" sz="1600" dirty="0">
                <a:solidFill>
                  <a:schemeClr val="bg1"/>
                </a:solidFill>
              </a:rPr>
              <a:t> </a:t>
            </a:r>
          </a:p>
        </p:txBody>
      </p:sp>
      <p:sp>
        <p:nvSpPr>
          <p:cNvPr id="33" name="Rectangle 3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36" name="Rectangle 3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7" name="Rectangle 3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4586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bg1"/>
                </a:solidFill>
              </a:rPr>
              <a:t>HOW</a:t>
            </a:r>
            <a:br>
              <a:rPr lang="en-US" sz="2800" b="1" dirty="0" smtClean="0">
                <a:solidFill>
                  <a:schemeClr val="bg1"/>
                </a:solidFill>
              </a:rPr>
            </a:br>
            <a:r>
              <a:rPr lang="en-US" sz="2800" b="1" dirty="0" smtClean="0">
                <a:solidFill>
                  <a:schemeClr val="bg1"/>
                </a:solidFill>
              </a:rPr>
              <a:t>TO</a:t>
            </a:r>
            <a:br>
              <a:rPr lang="en-US" sz="2800" b="1" dirty="0" smtClean="0">
                <a:solidFill>
                  <a:schemeClr val="bg1"/>
                </a:solidFill>
              </a:rPr>
            </a:br>
            <a:r>
              <a:rPr lang="en-US" sz="2800" b="1" dirty="0" smtClean="0">
                <a:solidFill>
                  <a:schemeClr val="bg1"/>
                </a:solidFill>
              </a:rPr>
              <a:t>GET</a:t>
            </a:r>
            <a:br>
              <a:rPr lang="en-US" sz="2800" b="1" dirty="0" smtClean="0">
                <a:solidFill>
                  <a:schemeClr val="bg1"/>
                </a:solidFill>
              </a:rPr>
            </a:br>
            <a:r>
              <a:rPr lang="en-US" sz="2800" b="1" dirty="0" smtClean="0">
                <a:solidFill>
                  <a:schemeClr val="bg1"/>
                </a:solidFill>
              </a:rPr>
              <a:t>STARTED</a:t>
            </a:r>
            <a:endParaRPr lang="en-US" sz="28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84496"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379982"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xmlns="" id="{9FDF8BB0-FB9E-4429-ACCC-037E1436BE6D}"/>
              </a:ext>
            </a:extLst>
          </p:cNvPr>
          <p:cNvSpPr txBox="1"/>
          <p:nvPr/>
        </p:nvSpPr>
        <p:spPr>
          <a:xfrm>
            <a:off x="280014" y="2139571"/>
            <a:ext cx="10092285" cy="3893374"/>
          </a:xfrm>
          <a:prstGeom prst="rect">
            <a:avLst/>
          </a:prstGeom>
          <a:noFill/>
        </p:spPr>
        <p:txBody>
          <a:bodyPr wrap="square">
            <a:spAutoFit/>
          </a:bodyPr>
          <a:lstStyle/>
          <a:p>
            <a:pPr marL="342900" lvl="0" indent="-342900" fontAlgn="base">
              <a:buFont typeface="Arial" panose="020B0604020202020204" pitchFamily="34" charset="0"/>
              <a:buChar char="•"/>
            </a:pPr>
            <a:r>
              <a:rPr lang="en-US" sz="2400" dirty="0">
                <a:solidFill>
                  <a:schemeClr val="bg1"/>
                </a:solidFill>
              </a:rPr>
              <a:t>Governmental Proceedings at state and local levels are subject to the Sunshine </a:t>
            </a:r>
            <a:r>
              <a:rPr lang="en-US" sz="2400" dirty="0" smtClean="0">
                <a:solidFill>
                  <a:schemeClr val="bg1"/>
                </a:solidFill>
              </a:rPr>
              <a:t>Law, this </a:t>
            </a:r>
            <a:r>
              <a:rPr lang="en-US" sz="2400" dirty="0">
                <a:solidFill>
                  <a:schemeClr val="bg1"/>
                </a:solidFill>
              </a:rPr>
              <a:t>includes Advisory </a:t>
            </a:r>
            <a:r>
              <a:rPr lang="en-US" sz="2400" dirty="0" smtClean="0">
                <a:solidFill>
                  <a:schemeClr val="bg1"/>
                </a:solidFill>
              </a:rPr>
              <a:t>Boards</a:t>
            </a:r>
            <a:endParaRPr lang="en-US" sz="2400" dirty="0">
              <a:solidFill>
                <a:schemeClr val="bg1"/>
              </a:solidFill>
            </a:endParaRP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Meetings must be open to the public</a:t>
            </a:r>
          </a:p>
          <a:p>
            <a:pPr lvl="0" fontAlgn="base"/>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Public notice of meetings required</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Official minutes must be recorded</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Place of meeting must be easily accessible</a:t>
            </a:r>
          </a:p>
          <a:p>
            <a:pPr lvl="0" fontAlgn="base"/>
            <a:endParaRPr lang="en-US" sz="1100" dirty="0">
              <a:solidFill>
                <a:schemeClr val="bg1"/>
              </a:solidFill>
            </a:endParaRPr>
          </a:p>
          <a:p>
            <a:pPr fontAlgn="base"/>
            <a:r>
              <a:rPr lang="en-US" sz="2400" dirty="0">
                <a:solidFill>
                  <a:schemeClr val="bg1"/>
                </a:solidFill>
              </a:rPr>
              <a:t>(Note: Entire decision-making process must be conducted in an open manner)				</a:t>
            </a:r>
          </a:p>
        </p:txBody>
      </p:sp>
      <p:sp>
        <p:nvSpPr>
          <p:cNvPr id="18" name="Title 1">
            <a:extLst>
              <a:ext uri="{FF2B5EF4-FFF2-40B4-BE49-F238E27FC236}">
                <a16:creationId xmlns:a16="http://schemas.microsoft.com/office/drawing/2014/main" xmlns="" id="{E199600F-A17E-4354-A7AB-0CC2A43A9354}"/>
              </a:ext>
            </a:extLst>
          </p:cNvPr>
          <p:cNvSpPr txBox="1">
            <a:spLocks/>
          </p:cNvSpPr>
          <p:nvPr/>
        </p:nvSpPr>
        <p:spPr>
          <a:xfrm>
            <a:off x="170830" y="199173"/>
            <a:ext cx="10119581" cy="1264550"/>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smtClean="0"/>
              <a:t>TOPIC  3		</a:t>
            </a:r>
            <a:r>
              <a:rPr lang="en-US" sz="2800" b="1" dirty="0" smtClean="0"/>
              <a:t>                                         WHAT DOES IT MEAN TO </a:t>
            </a:r>
          </a:p>
          <a:p>
            <a:pPr algn="ctr"/>
            <a:r>
              <a:rPr lang="en-US" sz="2800" b="1" dirty="0" smtClean="0"/>
              <a:t>                                                               “FALL UNDER SUNSHINE LAW” ? </a:t>
            </a:r>
            <a:endParaRPr lang="en-US" sz="2800" b="1" dirty="0"/>
          </a:p>
        </p:txBody>
      </p:sp>
      <p:sp>
        <p:nvSpPr>
          <p:cNvPr id="33" name="Rectangle 3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36" name="Rectangle 3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7" name="Rectangle 3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956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xmlns="" id="{D45319A6-97E0-4F99-87A7-953B6AAA712D}"/>
              </a:ext>
            </a:extLst>
          </p:cNvPr>
          <p:cNvSpPr txBox="1"/>
          <p:nvPr/>
        </p:nvSpPr>
        <p:spPr>
          <a:xfrm>
            <a:off x="199103" y="1978266"/>
            <a:ext cx="9837850" cy="3416320"/>
          </a:xfrm>
          <a:prstGeom prst="rect">
            <a:avLst/>
          </a:prstGeom>
          <a:noFill/>
        </p:spPr>
        <p:txBody>
          <a:bodyPr wrap="square">
            <a:spAutoFit/>
          </a:bodyPr>
          <a:lstStyle/>
          <a:p>
            <a:pPr marL="457200" indent="-457200">
              <a:buFont typeface="Arial" panose="020B0604020202020204" pitchFamily="34" charset="0"/>
              <a:buChar char="•"/>
            </a:pPr>
            <a:r>
              <a:rPr lang="en-US" sz="2400" dirty="0" smtClean="0">
                <a:solidFill>
                  <a:schemeClr val="bg1"/>
                </a:solidFill>
              </a:rPr>
              <a:t>Robert’s </a:t>
            </a:r>
            <a:r>
              <a:rPr lang="en-US" sz="2400" dirty="0">
                <a:solidFill>
                  <a:schemeClr val="bg1"/>
                </a:solidFill>
              </a:rPr>
              <a:t>Rules of Order are guidelines on how to run a </a:t>
            </a:r>
            <a:r>
              <a:rPr lang="en-US" sz="2400" dirty="0" smtClean="0">
                <a:solidFill>
                  <a:schemeClr val="bg1"/>
                </a:solidFill>
              </a:rPr>
              <a:t>meeting</a:t>
            </a:r>
            <a:endParaRPr lang="en-US" sz="2400" dirty="0">
              <a:solidFill>
                <a:schemeClr val="bg1"/>
              </a:solidFill>
            </a:endParaRPr>
          </a:p>
          <a:p>
            <a:pPr marL="171450" indent="-171450">
              <a:buFont typeface="Arial" panose="020B0604020202020204" pitchFamily="34" charset="0"/>
              <a:buChar char="•"/>
            </a:pPr>
            <a:endParaRPr lang="en-US" sz="2400" i="0" dirty="0">
              <a:solidFill>
                <a:schemeClr val="bg1"/>
              </a:solidFill>
              <a:effectLst/>
              <a:latin typeface="Barlow" panose="00000500000000000000" pitchFamily="2" charset="0"/>
            </a:endParaRPr>
          </a:p>
          <a:p>
            <a:pPr marL="457200" indent="-457200">
              <a:buFont typeface="Arial" panose="020B0604020202020204" pitchFamily="34" charset="0"/>
              <a:buChar char="•"/>
            </a:pPr>
            <a:r>
              <a:rPr lang="en-US" sz="2400" i="0" dirty="0">
                <a:solidFill>
                  <a:schemeClr val="bg1"/>
                </a:solidFill>
                <a:effectLst/>
              </a:rPr>
              <a:t>The meeting structure according to </a:t>
            </a:r>
            <a:r>
              <a:rPr lang="en-US" sz="2400" i="0" dirty="0" smtClean="0">
                <a:solidFill>
                  <a:schemeClr val="bg1"/>
                </a:solidFill>
                <a:effectLst/>
              </a:rPr>
              <a:t>Robert’s Rules of Order </a:t>
            </a:r>
            <a:r>
              <a:rPr lang="en-US" sz="2400" i="0" dirty="0">
                <a:solidFill>
                  <a:schemeClr val="bg1"/>
                </a:solidFill>
                <a:effectLst/>
              </a:rPr>
              <a:t>is dictated by an </a:t>
            </a:r>
            <a:r>
              <a:rPr lang="en-US" sz="2400" i="0" dirty="0" smtClean="0">
                <a:solidFill>
                  <a:schemeClr val="bg1"/>
                </a:solidFill>
                <a:effectLst/>
              </a:rPr>
              <a:t>agenda </a:t>
            </a:r>
            <a:endParaRPr lang="en-US" sz="2400" i="0" dirty="0">
              <a:solidFill>
                <a:schemeClr val="bg1"/>
              </a:solidFill>
              <a:effectLst/>
            </a:endParaRPr>
          </a:p>
          <a:p>
            <a:pPr marL="171450" indent="-171450">
              <a:buFont typeface="Arial" panose="020B0604020202020204" pitchFamily="34" charset="0"/>
              <a:buChar char="•"/>
            </a:pPr>
            <a:endParaRPr lang="en-US" sz="2400" b="0" i="0" dirty="0">
              <a:solidFill>
                <a:schemeClr val="bg1"/>
              </a:solidFill>
              <a:effectLst/>
            </a:endParaRPr>
          </a:p>
          <a:p>
            <a:pPr marL="457200" indent="-457200">
              <a:buFont typeface="Arial" panose="020B0604020202020204" pitchFamily="34" charset="0"/>
              <a:buChar char="•"/>
            </a:pPr>
            <a:r>
              <a:rPr lang="en-US" sz="2400" b="0" i="0" dirty="0">
                <a:solidFill>
                  <a:schemeClr val="bg1"/>
                </a:solidFill>
                <a:effectLst/>
              </a:rPr>
              <a:t>An agenda is a list of items to be discussed in chronological </a:t>
            </a:r>
            <a:r>
              <a:rPr lang="en-US" sz="2400" b="0" i="0" dirty="0" smtClean="0">
                <a:solidFill>
                  <a:schemeClr val="bg1"/>
                </a:solidFill>
                <a:effectLst/>
              </a:rPr>
              <a:t>order</a:t>
            </a:r>
          </a:p>
          <a:p>
            <a:endParaRPr lang="en-US" sz="2400" b="0" i="0" dirty="0">
              <a:solidFill>
                <a:schemeClr val="bg1"/>
              </a:solidFill>
              <a:effectLst/>
            </a:endParaRPr>
          </a:p>
          <a:p>
            <a:pPr marL="457200" indent="-457200">
              <a:buFont typeface="Arial" panose="020B0604020202020204" pitchFamily="34" charset="0"/>
              <a:buChar char="•"/>
            </a:pPr>
            <a:r>
              <a:rPr lang="en-US" sz="2400" b="0" i="0" dirty="0">
                <a:solidFill>
                  <a:schemeClr val="bg1"/>
                </a:solidFill>
                <a:effectLst/>
              </a:rPr>
              <a:t>Creating an agenda also protects a new item from being added once the meeting has begun and helps maintain the flow of the </a:t>
            </a:r>
            <a:r>
              <a:rPr lang="en-US" sz="2400" b="0" i="0" dirty="0" smtClean="0">
                <a:solidFill>
                  <a:schemeClr val="bg1"/>
                </a:solidFill>
                <a:effectLst/>
              </a:rPr>
              <a:t>meeting</a:t>
            </a:r>
            <a:endParaRPr lang="en-US" sz="2400" dirty="0">
              <a:solidFill>
                <a:schemeClr val="bg1"/>
              </a:solidFill>
            </a:endParaRPr>
          </a:p>
        </p:txBody>
      </p:sp>
      <p:sp>
        <p:nvSpPr>
          <p:cNvPr id="17" name="Rectangle 16">
            <a:extLst>
              <a:ext uri="{FF2B5EF4-FFF2-40B4-BE49-F238E27FC236}">
                <a16:creationId xmlns:a16="http://schemas.microsoft.com/office/drawing/2014/main" xmlns=""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bg1"/>
                </a:solidFill>
              </a:rPr>
              <a:t>HOW</a:t>
            </a:r>
            <a:br>
              <a:rPr lang="en-US" sz="2800" b="1" dirty="0" smtClean="0">
                <a:solidFill>
                  <a:schemeClr val="bg1"/>
                </a:solidFill>
              </a:rPr>
            </a:br>
            <a:r>
              <a:rPr lang="en-US" sz="2800" b="1" dirty="0" smtClean="0">
                <a:solidFill>
                  <a:schemeClr val="bg1"/>
                </a:solidFill>
              </a:rPr>
              <a:t>TO</a:t>
            </a:r>
            <a:br>
              <a:rPr lang="en-US" sz="2800" b="1" dirty="0" smtClean="0">
                <a:solidFill>
                  <a:schemeClr val="bg1"/>
                </a:solidFill>
              </a:rPr>
            </a:br>
            <a:r>
              <a:rPr lang="en-US" sz="2800" b="1" dirty="0" smtClean="0">
                <a:solidFill>
                  <a:schemeClr val="bg1"/>
                </a:solidFill>
              </a:rPr>
              <a:t>GET</a:t>
            </a:r>
            <a:br>
              <a:rPr lang="en-US" sz="2800" b="1" dirty="0" smtClean="0">
                <a:solidFill>
                  <a:schemeClr val="bg1"/>
                </a:solidFill>
              </a:rPr>
            </a:br>
            <a:r>
              <a:rPr lang="en-US" sz="2800" b="1" dirty="0" smtClean="0">
                <a:solidFill>
                  <a:schemeClr val="bg1"/>
                </a:solidFill>
              </a:rPr>
              <a:t>STARTED</a:t>
            </a:r>
            <a:endParaRPr lang="en-US" sz="28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19" name="Title 1">
            <a:extLst>
              <a:ext uri="{FF2B5EF4-FFF2-40B4-BE49-F238E27FC236}">
                <a16:creationId xmlns:a16="http://schemas.microsoft.com/office/drawing/2014/main" xmlns="" id="{E199600F-A17E-4354-A7AB-0CC2A43A9354}"/>
              </a:ext>
            </a:extLst>
          </p:cNvPr>
          <p:cNvSpPr txBox="1">
            <a:spLocks/>
          </p:cNvSpPr>
          <p:nvPr/>
        </p:nvSpPr>
        <p:spPr>
          <a:xfrm>
            <a:off x="236592" y="277006"/>
            <a:ext cx="9912828" cy="833663"/>
          </a:xfrm>
          <a:prstGeom prst="rect">
            <a:avLst/>
          </a:prstGeom>
          <a:solidFill>
            <a:schemeClr val="accent2">
              <a:lumMod val="50000"/>
            </a:schemeClr>
          </a:solidFill>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smtClean="0"/>
              <a:t>TOPIC  3                             </a:t>
            </a:r>
            <a:r>
              <a:rPr lang="en-US" sz="3200" b="1" dirty="0" smtClean="0"/>
              <a:t>ROBERT’S RULES OF ORDER</a:t>
            </a:r>
            <a:endParaRPr lang="en-US" sz="3200" b="1" dirty="0"/>
          </a:p>
        </p:txBody>
      </p:sp>
      <p:sp>
        <p:nvSpPr>
          <p:cNvPr id="34" name="Rectangle 3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5" name="Isosceles Triangle 34">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37" name="Rectangle 3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8" name="Rectangle 3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9" name="Rectangle 3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40" name="Rectangle 3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61993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bg1"/>
                </a:solidFill>
              </a:rPr>
              <a:t>HOW</a:t>
            </a:r>
            <a:br>
              <a:rPr lang="en-US" sz="2800" b="1" dirty="0" smtClean="0">
                <a:solidFill>
                  <a:schemeClr val="bg1"/>
                </a:solidFill>
              </a:rPr>
            </a:br>
            <a:r>
              <a:rPr lang="en-US" sz="2800" b="1" dirty="0" smtClean="0">
                <a:solidFill>
                  <a:schemeClr val="bg1"/>
                </a:solidFill>
              </a:rPr>
              <a:t>TO</a:t>
            </a:r>
            <a:br>
              <a:rPr lang="en-US" sz="2800" b="1" dirty="0" smtClean="0">
                <a:solidFill>
                  <a:schemeClr val="bg1"/>
                </a:solidFill>
              </a:rPr>
            </a:br>
            <a:r>
              <a:rPr lang="en-US" sz="2800" b="1" dirty="0" smtClean="0">
                <a:solidFill>
                  <a:schemeClr val="bg1"/>
                </a:solidFill>
              </a:rPr>
              <a:t>GET</a:t>
            </a:r>
            <a:br>
              <a:rPr lang="en-US" sz="2800" b="1" dirty="0" smtClean="0">
                <a:solidFill>
                  <a:schemeClr val="bg1"/>
                </a:solidFill>
              </a:rPr>
            </a:br>
            <a:r>
              <a:rPr lang="en-US" sz="2800" b="1" dirty="0" smtClean="0">
                <a:solidFill>
                  <a:schemeClr val="bg1"/>
                </a:solidFill>
              </a:rPr>
              <a:t>STARTED</a:t>
            </a:r>
            <a:endParaRPr lang="en-US" sz="28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164909" y="285378"/>
            <a:ext cx="10207389" cy="833663"/>
          </a:xfrm>
        </p:spPr>
        <p:txBody>
          <a:bodyPr/>
          <a:lstStyle/>
          <a:p>
            <a:pPr algn="ctr"/>
            <a:r>
              <a:rPr lang="en-US" b="1" dirty="0"/>
              <a:t>TOPIC </a:t>
            </a:r>
            <a:r>
              <a:rPr lang="en-US" b="1" dirty="0" smtClean="0"/>
              <a:t> 3  </a:t>
            </a:r>
            <a:r>
              <a:rPr lang="en-US" b="1" dirty="0"/>
              <a:t>				</a:t>
            </a:r>
            <a:r>
              <a:rPr lang="en-US" b="1" dirty="0" smtClean="0"/>
              <a:t>  </a:t>
            </a:r>
            <a:r>
              <a:rPr lang="en-US" b="1" dirty="0"/>
              <a:t>	</a:t>
            </a:r>
            <a:r>
              <a:rPr lang="en-US" b="1" dirty="0" smtClean="0"/>
              <a:t>   CHECK </a:t>
            </a:r>
            <a:r>
              <a:rPr lang="en-US" b="1" dirty="0"/>
              <a:t>LIST	</a:t>
            </a:r>
            <a:endParaRPr lang="en-US" sz="2800" b="1" dirty="0"/>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xmlns="" id="{4479E4EF-2EA5-4770-BD6D-20588FB505CD}"/>
              </a:ext>
            </a:extLst>
          </p:cNvPr>
          <p:cNvSpPr txBox="1"/>
          <p:nvPr/>
        </p:nvSpPr>
        <p:spPr>
          <a:xfrm>
            <a:off x="502736" y="1629173"/>
            <a:ext cx="8907408" cy="318856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MEETING CHECKLIST FOR ADVISORY </a:t>
            </a:r>
            <a:r>
              <a:rPr kumimoji="0" lang="en-US" sz="2400" i="0" u="none" strike="noStrike" kern="1200" cap="none" spc="0" normalizeH="0" baseline="0" noProof="0" dirty="0" smtClean="0">
                <a:ln>
                  <a:noFill/>
                </a:ln>
                <a:solidFill>
                  <a:srgbClr val="FFFFFF"/>
                </a:solidFill>
                <a:effectLst/>
                <a:uLnTx/>
                <a:uFillTx/>
                <a:latin typeface="Calibri"/>
                <a:ea typeface="+mn-ea"/>
                <a:cs typeface="+mn-cs"/>
              </a:rPr>
              <a:t>CHAIRS</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endParaRPr lang="en-US" sz="2400" dirty="0">
              <a:solidFill>
                <a:srgbClr val="FFFFFF"/>
              </a:solidFill>
              <a:latin typeface="Calibri"/>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smtClean="0">
                <a:ln>
                  <a:noFill/>
                </a:ln>
                <a:solidFill>
                  <a:srgbClr val="FFFFFF"/>
                </a:solidFill>
                <a:effectLst/>
                <a:uLnTx/>
                <a:uFillTx/>
                <a:latin typeface="Calibri"/>
                <a:ea typeface="+mn-ea"/>
                <a:cs typeface="+mn-cs"/>
              </a:rPr>
              <a:t>PREPLANNING</a:t>
            </a:r>
            <a:endParaRPr kumimoji="0" lang="en-US" sz="240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smtClean="0">
                <a:ln>
                  <a:noFill/>
                </a:ln>
                <a:solidFill>
                  <a:srgbClr val="FFFFFF"/>
                </a:solidFill>
                <a:effectLst/>
                <a:uLnTx/>
                <a:uFillTx/>
                <a:latin typeface="Calibri"/>
                <a:ea typeface="+mn-ea"/>
                <a:cs typeface="+mn-cs"/>
              </a:rPr>
              <a:t>_____  </a:t>
            </a:r>
            <a:r>
              <a:rPr kumimoji="0" lang="en-US" sz="2400" i="0" u="none" strike="noStrike" kern="1200" cap="none" spc="0" normalizeH="0" baseline="0" noProof="0" dirty="0">
                <a:ln>
                  <a:noFill/>
                </a:ln>
                <a:solidFill>
                  <a:srgbClr val="FFFFFF"/>
                </a:solidFill>
                <a:effectLst/>
                <a:uLnTx/>
                <a:uFillTx/>
                <a:latin typeface="Calibri"/>
                <a:ea typeface="+mn-ea"/>
                <a:cs typeface="+mn-cs"/>
              </a:rPr>
              <a:t>Review Policy 1.3</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smtClean="0">
                <a:ln>
                  <a:noFill/>
                </a:ln>
                <a:solidFill>
                  <a:srgbClr val="FFFFFF"/>
                </a:solidFill>
                <a:effectLst/>
                <a:uLnTx/>
                <a:uFillTx/>
                <a:latin typeface="Calibri"/>
                <a:ea typeface="+mn-ea"/>
                <a:cs typeface="+mn-cs"/>
              </a:rPr>
              <a:t>_____  </a:t>
            </a:r>
            <a:r>
              <a:rPr kumimoji="0" lang="en-US" sz="2400" i="0" u="none" strike="noStrike" kern="1200" cap="none" spc="0" normalizeH="0" baseline="0" noProof="0" dirty="0">
                <a:ln>
                  <a:noFill/>
                </a:ln>
                <a:solidFill>
                  <a:srgbClr val="FFFFFF"/>
                </a:solidFill>
                <a:effectLst/>
                <a:uLnTx/>
                <a:uFillTx/>
                <a:latin typeface="Calibri"/>
                <a:ea typeface="+mn-ea"/>
                <a:cs typeface="+mn-cs"/>
              </a:rPr>
              <a:t>Review School Bylaws </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Fill out volunteer form  </a:t>
            </a:r>
            <a:r>
              <a:rPr kumimoji="0" lang="en-US" sz="2400" i="0" u="none" strike="noStrike" kern="1200" cap="none" spc="0" normalizeH="0" baseline="0" noProof="0" dirty="0">
                <a:ln>
                  <a:noFill/>
                </a:ln>
                <a:solidFill>
                  <a:srgbClr val="FFFFFF"/>
                </a:solidFill>
                <a:effectLst/>
                <a:uLnTx/>
                <a:uFillTx/>
                <a:latin typeface="Calibri"/>
                <a:ea typeface="+mn-ea"/>
                <a:cs typeface="+mn-cs"/>
                <a:hlinkClick r:id="rId3"/>
              </a:rPr>
              <a:t>Volunteer Application</a:t>
            </a:r>
            <a:endParaRPr kumimoji="0" lang="en-US" sz="240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sng" strike="noStrike" kern="1200" cap="none" spc="0" normalizeH="0" baseline="0" noProof="0" dirty="0" smtClean="0">
                <a:ln>
                  <a:noFill/>
                </a:ln>
                <a:solidFill>
                  <a:srgbClr val="FFFFFF"/>
                </a:solidFill>
                <a:effectLst/>
                <a:uLnTx/>
                <a:uFillTx/>
                <a:latin typeface="Calibri"/>
                <a:ea typeface="+mn-ea"/>
                <a:cs typeface="+mn-cs"/>
              </a:rPr>
              <a:t>_____</a:t>
            </a:r>
            <a:r>
              <a:rPr kumimoji="0" lang="en-US" sz="2400" i="0" u="none" strike="noStrike" kern="1200" cap="none" spc="0" normalizeH="0" baseline="0" noProof="0" dirty="0" smtClean="0">
                <a:ln>
                  <a:noFill/>
                </a:ln>
                <a:solidFill>
                  <a:srgbClr val="FFFFFF"/>
                </a:solidFill>
                <a:effectLst/>
                <a:uLnTx/>
                <a:uFillTx/>
                <a:latin typeface="Calibri"/>
                <a:ea typeface="+mn-ea"/>
                <a:cs typeface="+mn-cs"/>
              </a:rPr>
              <a:t>  Prepare </a:t>
            </a:r>
            <a:r>
              <a:rPr kumimoji="0" lang="en-US" sz="2400" i="0" u="none" strike="noStrike" kern="1200" cap="none" spc="0" normalizeH="0" baseline="0" noProof="0" dirty="0">
                <a:ln>
                  <a:noFill/>
                </a:ln>
                <a:solidFill>
                  <a:srgbClr val="FFFFFF"/>
                </a:solidFill>
                <a:effectLst/>
                <a:uLnTx/>
                <a:uFillTx/>
                <a:latin typeface="Calibri"/>
                <a:ea typeface="+mn-ea"/>
                <a:cs typeface="+mn-cs"/>
              </a:rPr>
              <a:t>an agenda</a:t>
            </a:r>
            <a:endParaRPr kumimoji="0" lang="en-US" sz="2400" i="0" u="sng" strike="noStrike" kern="1200" cap="none" spc="0" normalizeH="0" baseline="0" noProof="0" dirty="0">
              <a:ln>
                <a:noFill/>
              </a:ln>
              <a:solidFill>
                <a:srgbClr val="FFFFFF"/>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35" name="Rectangle 3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6" name="Rectangle 3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60965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8855392-9FED-4979-8AC6-A73037648D43}"/>
              </a:ext>
            </a:extLst>
          </p:cNvPr>
          <p:cNvSpPr>
            <a:spLocks noGrp="1"/>
          </p:cNvSpPr>
          <p:nvPr>
            <p:ph type="title"/>
          </p:nvPr>
        </p:nvSpPr>
        <p:spPr>
          <a:xfrm>
            <a:off x="807314" y="422817"/>
            <a:ext cx="10515600" cy="772107"/>
          </a:xfrm>
        </p:spPr>
        <p:txBody>
          <a:bodyPr/>
          <a:lstStyle/>
          <a:p>
            <a:pPr algn="r"/>
            <a:r>
              <a:rPr lang="en-US" b="1" dirty="0" smtClean="0"/>
              <a:t>TOPIC  </a:t>
            </a:r>
            <a:r>
              <a:rPr lang="en-US" b="1" dirty="0"/>
              <a:t>4    		COMPONENTS OF A MEETING</a:t>
            </a:r>
          </a:p>
        </p:txBody>
      </p:sp>
      <p:graphicFrame>
        <p:nvGraphicFramePr>
          <p:cNvPr id="10" name="Content Placeholder 2" descr="Content Placeholder">
            <a:extLst>
              <a:ext uri="{FF2B5EF4-FFF2-40B4-BE49-F238E27FC236}">
                <a16:creationId xmlns:a16="http://schemas.microsoft.com/office/drawing/2014/main" xmlns="" id="{47A11266-E870-4547-80E5-8133E862A757}"/>
              </a:ext>
            </a:extLst>
          </p:cNvPr>
          <p:cNvGraphicFramePr>
            <a:graphicFrameLocks noGrp="1"/>
          </p:cNvGraphicFramePr>
          <p:nvPr>
            <p:ph idx="1"/>
            <p:extLst>
              <p:ext uri="{D42A27DB-BD31-4B8C-83A1-F6EECF244321}">
                <p14:modId xmlns:p14="http://schemas.microsoft.com/office/powerpoint/2010/main" val="4136124325"/>
              </p:ext>
            </p:extLst>
          </p:nvPr>
        </p:nvGraphicFramePr>
        <p:xfrm>
          <a:off x="807314" y="1618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A1C6F0AD-F8C2-48FF-AF0E-F5C56CD856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70791" y="1979170"/>
            <a:ext cx="1574225" cy="1356773"/>
          </a:xfrm>
          <a:prstGeom prst="rect">
            <a:avLst/>
          </a:prstGeom>
        </p:spPr>
      </p:pic>
      <p:sp>
        <p:nvSpPr>
          <p:cNvPr id="2" name="Arrow: Pentagon 1">
            <a:extLst>
              <a:ext uri="{FF2B5EF4-FFF2-40B4-BE49-F238E27FC236}">
                <a16:creationId xmlns:a16="http://schemas.microsoft.com/office/drawing/2014/main" xmlns="" id="{002AA625-3A1A-4758-96A6-1F8C3BAFAC81}"/>
              </a:ext>
            </a:extLst>
          </p:cNvPr>
          <p:cNvSpPr/>
          <p:nvPr/>
        </p:nvSpPr>
        <p:spPr>
          <a:xfrm>
            <a:off x="1561505" y="2088354"/>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1">
                <a:solidFill>
                  <a:schemeClr val="bg1"/>
                </a:solidFill>
              </a:rPr>
              <a:t>Agenda</a:t>
            </a:r>
          </a:p>
        </p:txBody>
      </p:sp>
      <p:sp>
        <p:nvSpPr>
          <p:cNvPr id="14" name="Arrow: Pentagon 13">
            <a:extLst>
              <a:ext uri="{FF2B5EF4-FFF2-40B4-BE49-F238E27FC236}">
                <a16:creationId xmlns:a16="http://schemas.microsoft.com/office/drawing/2014/main" xmlns="" id="{5C00B67C-25F5-439D-B264-A447FCE36BA1}"/>
              </a:ext>
            </a:extLst>
          </p:cNvPr>
          <p:cNvSpPr/>
          <p:nvPr/>
        </p:nvSpPr>
        <p:spPr>
          <a:xfrm>
            <a:off x="5014032" y="2088353"/>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noProof="1">
                <a:solidFill>
                  <a:schemeClr val="bg1"/>
                </a:solidFill>
              </a:rPr>
              <a:t>Minutes</a:t>
            </a:r>
            <a:endParaRPr lang="en-US" sz="3600" kern="1200" dirty="0">
              <a:solidFill>
                <a:srgbClr val="FFFFFF"/>
              </a:solidFill>
              <a:latin typeface="Calibri"/>
              <a:ea typeface="+mn-ea"/>
              <a:cs typeface="+mn-cs"/>
            </a:endParaRPr>
          </a:p>
        </p:txBody>
      </p:sp>
      <p:sp>
        <p:nvSpPr>
          <p:cNvPr id="15" name="Arrow: Pentagon 14">
            <a:extLst>
              <a:ext uri="{FF2B5EF4-FFF2-40B4-BE49-F238E27FC236}">
                <a16:creationId xmlns:a16="http://schemas.microsoft.com/office/drawing/2014/main" xmlns="" id="{36217A20-736D-42DA-9940-D1B0FEE05CCB}"/>
              </a:ext>
            </a:extLst>
          </p:cNvPr>
          <p:cNvSpPr/>
          <p:nvPr/>
        </p:nvSpPr>
        <p:spPr>
          <a:xfrm>
            <a:off x="8770792" y="2079197"/>
            <a:ext cx="2063174"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dirty="0">
                <a:solidFill>
                  <a:srgbClr val="FFFFFF"/>
                </a:solidFill>
                <a:latin typeface="+mn-lt"/>
                <a:ea typeface="+mn-ea"/>
                <a:cs typeface="+mn-cs"/>
              </a:rPr>
              <a:t>Motions</a:t>
            </a:r>
          </a:p>
        </p:txBody>
      </p:sp>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9" name="Rectangle 1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0" name="Rectangle 1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1" name="Rectangle 2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71841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xmlns="" id="{4C3A1252-EA06-41F8-9089-690B61863368}"/>
              </a:ext>
            </a:extLst>
          </p:cNvPr>
          <p:cNvSpPr txBox="1"/>
          <p:nvPr/>
        </p:nvSpPr>
        <p:spPr>
          <a:xfrm>
            <a:off x="421535" y="1390884"/>
            <a:ext cx="9402767" cy="4832092"/>
          </a:xfrm>
          <a:prstGeom prst="rect">
            <a:avLst/>
          </a:prstGeom>
          <a:noFill/>
        </p:spPr>
        <p:txBody>
          <a:bodyPr wrap="square">
            <a:spAutoFit/>
          </a:bodyPr>
          <a:lstStyle/>
          <a:p>
            <a:pPr fontAlgn="base"/>
            <a:endParaRPr lang="en-US" sz="2800" dirty="0">
              <a:solidFill>
                <a:schemeClr val="bg1"/>
              </a:solidFill>
            </a:endParaRPr>
          </a:p>
          <a:p>
            <a:pPr fontAlgn="base"/>
            <a:r>
              <a:rPr lang="en-US" sz="2800" dirty="0">
                <a:solidFill>
                  <a:schemeClr val="bg1"/>
                </a:solidFill>
              </a:rPr>
              <a:t>SAF Chairs and meetings fall under Sunshine Law. </a:t>
            </a:r>
            <a:r>
              <a:rPr lang="en-US" sz="2400" dirty="0">
                <a:hlinkClick r:id="rId3"/>
              </a:rPr>
              <a:t>(286.0105 F.S.)</a:t>
            </a:r>
            <a:endParaRPr lang="en-US" sz="2400" b="1" dirty="0">
              <a:solidFill>
                <a:schemeClr val="bg1"/>
              </a:solidFill>
            </a:endParaRPr>
          </a:p>
          <a:p>
            <a:pPr fontAlgn="base"/>
            <a:endParaRPr lang="en-US" sz="1000" dirty="0">
              <a:solidFill>
                <a:schemeClr val="bg1"/>
              </a:solidFill>
            </a:endParaRPr>
          </a:p>
          <a:p>
            <a:pPr fontAlgn="base"/>
            <a:r>
              <a:rPr lang="en-US" sz="2800" dirty="0">
                <a:solidFill>
                  <a:schemeClr val="bg1"/>
                </a:solidFill>
              </a:rPr>
              <a:t>Meetings must be advertised, </a:t>
            </a:r>
            <a:r>
              <a:rPr lang="en-US" sz="2800" dirty="0" smtClean="0">
                <a:solidFill>
                  <a:schemeClr val="bg1"/>
                </a:solidFill>
              </a:rPr>
              <a:t>agendas </a:t>
            </a:r>
            <a:r>
              <a:rPr lang="en-US" sz="2800" dirty="0">
                <a:solidFill>
                  <a:schemeClr val="bg1"/>
                </a:solidFill>
              </a:rPr>
              <a:t>prepared and minutes be taken. </a:t>
            </a:r>
          </a:p>
          <a:p>
            <a:pPr fontAlgn="base"/>
            <a:endParaRPr lang="en-US" sz="1000" dirty="0">
              <a:solidFill>
                <a:schemeClr val="bg1"/>
              </a:solidFill>
            </a:endParaRPr>
          </a:p>
          <a:p>
            <a:pPr fontAlgn="base"/>
            <a:r>
              <a:rPr lang="en-US" sz="2800" dirty="0">
                <a:solidFill>
                  <a:schemeClr val="bg1"/>
                </a:solidFill>
              </a:rPr>
              <a:t>The Principal will advise the SAF chair who to contact to have their meetings advertised on the school website, marquee, social media outlets and ParentLink, who will upload their information onto the SAC Upload Center and who will be making their copies. 					</a:t>
            </a:r>
            <a:endParaRPr lang="en-US" dirty="0">
              <a:solidFill>
                <a:schemeClr val="bg1"/>
              </a:solidFill>
            </a:endParaRPr>
          </a:p>
          <a:p>
            <a:pPr marL="0" indent="0" algn="ctr" fontAlgn="base">
              <a:buNone/>
            </a:pPr>
            <a:endParaRPr lang="en-US" dirty="0">
              <a:solidFill>
                <a:schemeClr val="bg1"/>
              </a:solidFill>
            </a:endParaRPr>
          </a:p>
          <a:p>
            <a:pPr marL="0" indent="0" algn="ctr" fontAlgn="base">
              <a:buNone/>
            </a:pPr>
            <a:endParaRPr lang="en-US" dirty="0">
              <a:solidFill>
                <a:schemeClr val="bg1"/>
              </a:solidFill>
            </a:endParaRPr>
          </a:p>
        </p:txBody>
      </p:sp>
      <p:sp>
        <p:nvSpPr>
          <p:cNvPr id="20" name="Rectangle 19">
            <a:extLst>
              <a:ext uri="{FF2B5EF4-FFF2-40B4-BE49-F238E27FC236}">
                <a16:creationId xmlns:a16="http://schemas.microsoft.com/office/drawing/2014/main" xmlns="" id="{305F2CE8-80BE-490C-9C12-A2885885D2DD}"/>
              </a:ext>
            </a:extLst>
          </p:cNvPr>
          <p:cNvSpPr/>
          <p:nvPr/>
        </p:nvSpPr>
        <p:spPr>
          <a:xfrm>
            <a:off x="10162013" y="3517"/>
            <a:ext cx="2029987"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smtClean="0">
                <a:solidFill>
                  <a:schemeClr val="bg1"/>
                </a:solidFill>
              </a:rPr>
              <a:t>COMPONENTS</a:t>
            </a:r>
          </a:p>
          <a:p>
            <a:pPr algn="ctr"/>
            <a:r>
              <a:rPr lang="en-US" sz="2400" b="1" dirty="0" smtClean="0">
                <a:solidFill>
                  <a:schemeClr val="bg1"/>
                </a:solidFill>
              </a:rPr>
              <a:t>OF A</a:t>
            </a:r>
          </a:p>
          <a:p>
            <a:pPr algn="ctr"/>
            <a:r>
              <a:rPr lang="en-US" sz="2400" b="1" dirty="0" smtClean="0">
                <a:solidFill>
                  <a:schemeClr val="bg1"/>
                </a:solidFill>
              </a:rPr>
              <a:t>MEETING</a:t>
            </a:r>
            <a:endParaRPr lang="en-US" sz="24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xmlns="" id="{E199600F-A17E-4354-A7AB-0CC2A43A9354}"/>
              </a:ext>
            </a:extLst>
          </p:cNvPr>
          <p:cNvSpPr txBox="1">
            <a:spLocks/>
          </p:cNvSpPr>
          <p:nvPr/>
        </p:nvSpPr>
        <p:spPr>
          <a:xfrm>
            <a:off x="157655" y="190239"/>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smtClean="0"/>
              <a:t>TOPIC  4		 					AGENDA	</a:t>
            </a:r>
            <a:endParaRPr lang="en-US" sz="2800" b="1" dirty="0"/>
          </a:p>
        </p:txBody>
      </p:sp>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9" name="Rectangle 1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2" name="Rectangle 2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3" name="Rectangle 2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91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xmlns="" id="{4C3A1252-EA06-41F8-9089-690B61863368}"/>
              </a:ext>
            </a:extLst>
          </p:cNvPr>
          <p:cNvSpPr txBox="1"/>
          <p:nvPr/>
        </p:nvSpPr>
        <p:spPr>
          <a:xfrm>
            <a:off x="421535" y="1308996"/>
            <a:ext cx="9740478" cy="5478423"/>
          </a:xfrm>
          <a:prstGeom prst="rect">
            <a:avLst/>
          </a:prstGeom>
          <a:noFill/>
        </p:spPr>
        <p:txBody>
          <a:bodyPr wrap="square">
            <a:spAutoFit/>
          </a:bodyPr>
          <a:lstStyle/>
          <a:p>
            <a:pPr lvl="0" fontAlgn="base"/>
            <a:endParaRPr lang="en-US" sz="2800" dirty="0">
              <a:solidFill>
                <a:schemeClr val="bg1"/>
              </a:solidFill>
            </a:endParaRPr>
          </a:p>
          <a:p>
            <a:pPr lvl="0" fontAlgn="base"/>
            <a:r>
              <a:rPr lang="en-US" sz="2800" dirty="0">
                <a:solidFill>
                  <a:schemeClr val="bg1"/>
                </a:solidFill>
              </a:rPr>
              <a:t>An agenda has three main purposes:</a:t>
            </a:r>
          </a:p>
          <a:p>
            <a:pPr lvl="0" fontAlgn="base"/>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clarifies your objectives in holding the meeting</a:t>
            </a:r>
          </a:p>
          <a:p>
            <a:pPr marL="457200" indent="-457200" fontAlgn="base">
              <a:buFont typeface="Arial" panose="020B0604020202020204" pitchFamily="34" charset="0"/>
              <a:buChar char="•"/>
            </a:pPr>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helps participants prepare for the meeting</a:t>
            </a:r>
          </a:p>
          <a:p>
            <a:pPr marL="457200" indent="-457200" fontAlgn="base">
              <a:buFont typeface="Arial" panose="020B0604020202020204" pitchFamily="34" charset="0"/>
              <a:buChar char="•"/>
            </a:pPr>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provides a guideline during the meeting</a:t>
            </a:r>
          </a:p>
          <a:p>
            <a:pPr fontAlgn="base"/>
            <a:endParaRPr lang="en-US" sz="2400" dirty="0">
              <a:solidFill>
                <a:schemeClr val="bg1"/>
              </a:solidFill>
            </a:endParaRPr>
          </a:p>
          <a:p>
            <a:pPr fontAlgn="base"/>
            <a:r>
              <a:rPr lang="en-US" sz="2400" i="1" dirty="0">
                <a:solidFill>
                  <a:schemeClr val="bg1"/>
                </a:solidFill>
              </a:rPr>
              <a:t>Specific or generic items to be considered and order of discussion  </a:t>
            </a:r>
          </a:p>
          <a:p>
            <a:pPr fontAlgn="base"/>
            <a:r>
              <a:rPr lang="en-US" sz="2400" i="1" dirty="0">
                <a:solidFill>
                  <a:schemeClr val="bg1"/>
                </a:solidFill>
              </a:rPr>
              <a:t>may be placed on the agenda.</a:t>
            </a:r>
          </a:p>
          <a:p>
            <a:pPr marL="457200" indent="-457200" fontAlgn="base">
              <a:buFont typeface="+mj-lt"/>
              <a:buAutoNum type="arabicPeriod"/>
            </a:pPr>
            <a:endParaRPr lang="en-US" dirty="0">
              <a:solidFill>
                <a:schemeClr val="bg1"/>
              </a:solidFill>
            </a:endParaRPr>
          </a:p>
          <a:p>
            <a:pPr marL="0" indent="0" algn="ctr" fontAlgn="base">
              <a:buNone/>
            </a:pPr>
            <a:endParaRPr lang="en-US" dirty="0">
              <a:solidFill>
                <a:schemeClr val="bg1"/>
              </a:solidFill>
            </a:endParaRPr>
          </a:p>
          <a:p>
            <a:pPr marL="0" indent="0" algn="ctr" fontAlgn="base">
              <a:buNone/>
            </a:pPr>
            <a:endParaRPr lang="en-US" dirty="0">
              <a:solidFill>
                <a:schemeClr val="bg1"/>
              </a:solidFill>
            </a:endParaRPr>
          </a:p>
        </p:txBody>
      </p:sp>
      <p:sp>
        <p:nvSpPr>
          <p:cNvPr id="18" name="Rectangle 17">
            <a:extLst>
              <a:ext uri="{FF2B5EF4-FFF2-40B4-BE49-F238E27FC236}">
                <a16:creationId xmlns:a16="http://schemas.microsoft.com/office/drawing/2014/main" xmlns="" id="{305F2CE8-80BE-490C-9C12-A2885885D2DD}"/>
              </a:ext>
            </a:extLst>
          </p:cNvPr>
          <p:cNvSpPr/>
          <p:nvPr/>
        </p:nvSpPr>
        <p:spPr>
          <a:xfrm>
            <a:off x="10162013" y="-1"/>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smtClean="0">
                <a:solidFill>
                  <a:schemeClr val="bg1"/>
                </a:solidFill>
              </a:rPr>
              <a:t>COMPONENTS</a:t>
            </a:r>
          </a:p>
          <a:p>
            <a:pPr algn="ctr"/>
            <a:r>
              <a:rPr lang="en-US" sz="2400" b="1" dirty="0" smtClean="0">
                <a:solidFill>
                  <a:schemeClr val="bg1"/>
                </a:solidFill>
              </a:rPr>
              <a:t>OF A</a:t>
            </a:r>
          </a:p>
          <a:p>
            <a:pPr algn="ctr"/>
            <a:r>
              <a:rPr lang="en-US" sz="2400" b="1" dirty="0" smtClean="0">
                <a:solidFill>
                  <a:schemeClr val="bg1"/>
                </a:solidFill>
              </a:rPr>
              <a:t>MEETING</a:t>
            </a:r>
            <a:endParaRPr lang="en-US" sz="24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3" name="Title 1">
            <a:extLst>
              <a:ext uri="{FF2B5EF4-FFF2-40B4-BE49-F238E27FC236}">
                <a16:creationId xmlns:a16="http://schemas.microsoft.com/office/drawing/2014/main" xmlns="" id="{E199600F-A17E-4354-A7AB-0CC2A43A9354}"/>
              </a:ext>
            </a:extLst>
          </p:cNvPr>
          <p:cNvSpPr txBox="1">
            <a:spLocks/>
          </p:cNvSpPr>
          <p:nvPr/>
        </p:nvSpPr>
        <p:spPr>
          <a:xfrm>
            <a:off x="158415" y="15871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smtClean="0"/>
              <a:t>TOPIC  4		 					AGENDA	</a:t>
            </a:r>
            <a:endParaRPr lang="en-US" sz="2800" b="1" dirty="0"/>
          </a:p>
        </p:txBody>
      </p:sp>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0" name="Rectangle 1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1" name="Rectangle 2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858881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xmlns="" id="{A3D7B107-3499-45F7-A673-702BF63F04F9}"/>
              </a:ext>
            </a:extLst>
          </p:cNvPr>
          <p:cNvSpPr txBox="1"/>
          <p:nvPr/>
        </p:nvSpPr>
        <p:spPr>
          <a:xfrm>
            <a:off x="157433" y="1151056"/>
            <a:ext cx="9765798" cy="5410712"/>
          </a:xfrm>
          <a:prstGeom prst="rect">
            <a:avLst/>
          </a:prstGeom>
          <a:noFill/>
        </p:spPr>
        <p:txBody>
          <a:bodyPr wrap="square">
            <a:spAutoFit/>
          </a:bodyPr>
          <a:lstStyle/>
          <a:p>
            <a:pPr>
              <a:lnSpc>
                <a:spcPct val="120000"/>
              </a:lnSpc>
            </a:pPr>
            <a:r>
              <a:rPr lang="en-US" b="1" dirty="0">
                <a:solidFill>
                  <a:schemeClr val="bg1"/>
                </a:solidFill>
              </a:rPr>
              <a:t>Call to </a:t>
            </a:r>
            <a:r>
              <a:rPr lang="en-US" b="1" dirty="0" smtClean="0">
                <a:solidFill>
                  <a:schemeClr val="bg1"/>
                </a:solidFill>
              </a:rPr>
              <a:t>order:</a:t>
            </a:r>
            <a:r>
              <a:rPr lang="en-US" dirty="0">
                <a:solidFill>
                  <a:schemeClr val="bg1"/>
                </a:solidFill>
              </a:rPr>
              <a:t>	</a:t>
            </a:r>
            <a:r>
              <a:rPr lang="en-US" dirty="0" smtClean="0">
                <a:solidFill>
                  <a:schemeClr val="bg1"/>
                </a:solidFill>
              </a:rPr>
              <a:t>	Note the time the meeting was called to order.</a:t>
            </a:r>
            <a:endParaRPr lang="en-US" dirty="0">
              <a:solidFill>
                <a:schemeClr val="bg1"/>
              </a:solidFill>
            </a:endParaRPr>
          </a:p>
          <a:p>
            <a:pPr>
              <a:lnSpc>
                <a:spcPct val="120000"/>
              </a:lnSpc>
            </a:pPr>
            <a:r>
              <a:rPr lang="en-US" b="1" dirty="0">
                <a:solidFill>
                  <a:schemeClr val="bg1"/>
                </a:solidFill>
              </a:rPr>
              <a:t>Introductions:</a:t>
            </a:r>
            <a:r>
              <a:rPr lang="en-US" dirty="0">
                <a:solidFill>
                  <a:schemeClr val="bg1"/>
                </a:solidFill>
              </a:rPr>
              <a:t>	</a:t>
            </a:r>
            <a:r>
              <a:rPr lang="en-US" dirty="0" smtClean="0">
                <a:solidFill>
                  <a:schemeClr val="bg1"/>
                </a:solidFill>
              </a:rPr>
              <a:t>	If the group is small then everyone can introduce themselves. </a:t>
            </a:r>
          </a:p>
          <a:p>
            <a:pPr>
              <a:lnSpc>
                <a:spcPct val="120000"/>
              </a:lnSpc>
            </a:pPr>
            <a:r>
              <a:rPr lang="en-US" b="1" dirty="0" smtClean="0">
                <a:solidFill>
                  <a:schemeClr val="bg1"/>
                </a:solidFill>
              </a:rPr>
              <a:t>Approval </a:t>
            </a:r>
            <a:r>
              <a:rPr lang="en-US" b="1" dirty="0">
                <a:solidFill>
                  <a:schemeClr val="bg1"/>
                </a:solidFill>
              </a:rPr>
              <a:t>of minutes: </a:t>
            </a:r>
            <a:r>
              <a:rPr lang="en-US" dirty="0" smtClean="0">
                <a:solidFill>
                  <a:schemeClr val="bg1"/>
                </a:solidFill>
              </a:rPr>
              <a:t>	</a:t>
            </a:r>
            <a:r>
              <a:rPr lang="en-US" b="0" dirty="0" smtClean="0">
                <a:solidFill>
                  <a:schemeClr val="bg1"/>
                </a:solidFill>
                <a:effectLst/>
              </a:rPr>
              <a:t>The </a:t>
            </a:r>
            <a:r>
              <a:rPr lang="en-US" b="0" dirty="0">
                <a:solidFill>
                  <a:schemeClr val="bg1"/>
                </a:solidFill>
                <a:effectLst/>
              </a:rPr>
              <a:t>chairperson can obtain unanimous consent </a:t>
            </a:r>
            <a:r>
              <a:rPr lang="en-US" b="0" dirty="0" smtClean="0">
                <a:solidFill>
                  <a:schemeClr val="bg1"/>
                </a:solidFill>
                <a:effectLst/>
              </a:rPr>
              <a:t>		               		                                   immediately </a:t>
            </a:r>
            <a:r>
              <a:rPr lang="en-US" b="0" dirty="0">
                <a:solidFill>
                  <a:schemeClr val="bg1"/>
                </a:solidFill>
                <a:effectLst/>
              </a:rPr>
              <a:t>if no one </a:t>
            </a:r>
            <a:r>
              <a:rPr lang="en-US" b="0" dirty="0" smtClean="0">
                <a:solidFill>
                  <a:schemeClr val="bg1"/>
                </a:solidFill>
                <a:effectLst/>
              </a:rPr>
              <a:t>has any </a:t>
            </a:r>
            <a:r>
              <a:rPr lang="en-US" b="0" dirty="0">
                <a:solidFill>
                  <a:schemeClr val="bg1"/>
                </a:solidFill>
                <a:effectLst/>
              </a:rPr>
              <a:t>comments or </a:t>
            </a:r>
            <a:r>
              <a:rPr lang="en-US" b="0" dirty="0" smtClean="0">
                <a:solidFill>
                  <a:schemeClr val="bg1"/>
                </a:solidFill>
                <a:effectLst/>
              </a:rPr>
              <a:t>amendments, or  after    	                                   corrections </a:t>
            </a:r>
            <a:r>
              <a:rPr lang="en-US" b="0" dirty="0">
                <a:solidFill>
                  <a:schemeClr val="bg1"/>
                </a:solidFill>
                <a:effectLst/>
              </a:rPr>
              <a:t>are made. </a:t>
            </a:r>
          </a:p>
          <a:p>
            <a:pPr>
              <a:lnSpc>
                <a:spcPct val="120000"/>
              </a:lnSpc>
            </a:pPr>
            <a:r>
              <a:rPr lang="en-US" b="1" dirty="0">
                <a:solidFill>
                  <a:schemeClr val="bg1"/>
                </a:solidFill>
              </a:rPr>
              <a:t>Reports:  		</a:t>
            </a:r>
            <a:r>
              <a:rPr lang="en-US" b="1" dirty="0" smtClean="0">
                <a:solidFill>
                  <a:schemeClr val="bg1"/>
                </a:solidFill>
              </a:rPr>
              <a:t>	</a:t>
            </a:r>
            <a:r>
              <a:rPr lang="en-US" dirty="0" smtClean="0">
                <a:solidFill>
                  <a:schemeClr val="bg1"/>
                </a:solidFill>
              </a:rPr>
              <a:t>Principal </a:t>
            </a:r>
            <a:r>
              <a:rPr lang="en-US" dirty="0">
                <a:solidFill>
                  <a:schemeClr val="bg1"/>
                </a:solidFill>
              </a:rPr>
              <a:t>Report and any other Committee that has an item to report on .</a:t>
            </a:r>
          </a:p>
          <a:p>
            <a:pPr>
              <a:lnSpc>
                <a:spcPct val="120000"/>
              </a:lnSpc>
            </a:pPr>
            <a:r>
              <a:rPr lang="en-US" b="1" dirty="0">
                <a:solidFill>
                  <a:schemeClr val="bg1"/>
                </a:solidFill>
              </a:rPr>
              <a:t>Presentation: 	</a:t>
            </a:r>
            <a:r>
              <a:rPr lang="en-US" b="1" dirty="0" smtClean="0">
                <a:solidFill>
                  <a:schemeClr val="bg1"/>
                </a:solidFill>
              </a:rPr>
              <a:t>	</a:t>
            </a:r>
            <a:r>
              <a:rPr lang="en-US" dirty="0" smtClean="0">
                <a:solidFill>
                  <a:schemeClr val="bg1"/>
                </a:solidFill>
              </a:rPr>
              <a:t>Information </a:t>
            </a:r>
            <a:r>
              <a:rPr lang="en-US" dirty="0">
                <a:solidFill>
                  <a:schemeClr val="bg1"/>
                </a:solidFill>
              </a:rPr>
              <a:t>from the  Area Advisory can be  presented for 					discussion at this time or guest speaker.</a:t>
            </a:r>
          </a:p>
          <a:p>
            <a:pPr>
              <a:lnSpc>
                <a:spcPct val="120000"/>
              </a:lnSpc>
            </a:pPr>
            <a:r>
              <a:rPr lang="en-US" b="1" dirty="0">
                <a:solidFill>
                  <a:schemeClr val="bg1"/>
                </a:solidFill>
              </a:rPr>
              <a:t>Unfinished Business: </a:t>
            </a:r>
            <a:r>
              <a:rPr lang="en-US" dirty="0">
                <a:solidFill>
                  <a:schemeClr val="bg1"/>
                </a:solidFill>
              </a:rPr>
              <a:t> </a:t>
            </a:r>
            <a:r>
              <a:rPr lang="en-US" dirty="0" smtClean="0">
                <a:solidFill>
                  <a:schemeClr val="bg1"/>
                </a:solidFill>
              </a:rPr>
              <a:t>	Information </a:t>
            </a:r>
            <a:r>
              <a:rPr lang="en-US" dirty="0">
                <a:solidFill>
                  <a:schemeClr val="bg1"/>
                </a:solidFill>
              </a:rPr>
              <a:t>from the last meeting that was not resolved.</a:t>
            </a:r>
            <a:endParaRPr lang="en-US" b="1" dirty="0">
              <a:solidFill>
                <a:schemeClr val="bg1"/>
              </a:solidFill>
            </a:endParaRPr>
          </a:p>
          <a:p>
            <a:pPr>
              <a:lnSpc>
                <a:spcPct val="120000"/>
              </a:lnSpc>
            </a:pPr>
            <a:r>
              <a:rPr lang="en-US" b="1" dirty="0">
                <a:solidFill>
                  <a:schemeClr val="bg1"/>
                </a:solidFill>
              </a:rPr>
              <a:t>New Business: 	</a:t>
            </a:r>
            <a:r>
              <a:rPr lang="en-US" b="1" dirty="0" smtClean="0">
                <a:solidFill>
                  <a:schemeClr val="bg1"/>
                </a:solidFill>
              </a:rPr>
              <a:t>	</a:t>
            </a:r>
            <a:r>
              <a:rPr lang="en-US" dirty="0" smtClean="0">
                <a:solidFill>
                  <a:schemeClr val="bg1"/>
                </a:solidFill>
              </a:rPr>
              <a:t>Present </a:t>
            </a:r>
            <a:r>
              <a:rPr lang="en-US" dirty="0">
                <a:solidFill>
                  <a:schemeClr val="bg1"/>
                </a:solidFill>
              </a:rPr>
              <a:t>issue(s) from  Area Advisory Council when feedback has </a:t>
            </a:r>
            <a:r>
              <a:rPr lang="en-US" dirty="0" smtClean="0">
                <a:solidFill>
                  <a:schemeClr val="bg1"/>
                </a:solidFill>
              </a:rPr>
              <a:t>been 			requested</a:t>
            </a:r>
            <a:r>
              <a:rPr lang="en-US" dirty="0">
                <a:solidFill>
                  <a:schemeClr val="bg1"/>
                </a:solidFill>
              </a:rPr>
              <a:t>. Is </a:t>
            </a:r>
            <a:r>
              <a:rPr lang="en-US" dirty="0" smtClean="0">
                <a:solidFill>
                  <a:schemeClr val="bg1"/>
                </a:solidFill>
              </a:rPr>
              <a:t>there </a:t>
            </a:r>
            <a:r>
              <a:rPr lang="en-US" dirty="0">
                <a:solidFill>
                  <a:schemeClr val="bg1"/>
                </a:solidFill>
              </a:rPr>
              <a:t>any further business to come before the meeting?</a:t>
            </a:r>
          </a:p>
          <a:p>
            <a:pPr>
              <a:lnSpc>
                <a:spcPct val="120000"/>
              </a:lnSpc>
            </a:pPr>
            <a:r>
              <a:rPr lang="en-US" b="1" dirty="0">
                <a:solidFill>
                  <a:schemeClr val="bg1"/>
                </a:solidFill>
              </a:rPr>
              <a:t>Public </a:t>
            </a:r>
            <a:r>
              <a:rPr lang="en-US" b="1" dirty="0" smtClean="0">
                <a:solidFill>
                  <a:schemeClr val="bg1"/>
                </a:solidFill>
              </a:rPr>
              <a:t>input:  </a:t>
            </a:r>
            <a:r>
              <a:rPr lang="en-US" b="1" dirty="0">
                <a:solidFill>
                  <a:schemeClr val="bg1"/>
                </a:solidFill>
              </a:rPr>
              <a:t>	</a:t>
            </a:r>
            <a:r>
              <a:rPr lang="en-US" b="1" dirty="0" smtClean="0">
                <a:solidFill>
                  <a:schemeClr val="bg1"/>
                </a:solidFill>
              </a:rPr>
              <a:t>	</a:t>
            </a:r>
            <a:r>
              <a:rPr lang="en-US" dirty="0" smtClean="0">
                <a:solidFill>
                  <a:schemeClr val="bg1"/>
                </a:solidFill>
              </a:rPr>
              <a:t>Any </a:t>
            </a:r>
            <a:r>
              <a:rPr lang="en-US" dirty="0">
                <a:solidFill>
                  <a:schemeClr val="bg1"/>
                </a:solidFill>
              </a:rPr>
              <a:t>questions or issues that come from public input does not have to be </a:t>
            </a:r>
            <a:r>
              <a:rPr lang="en-US" dirty="0" smtClean="0">
                <a:solidFill>
                  <a:schemeClr val="bg1"/>
                </a:solidFill>
              </a:rPr>
              <a:t>			addressed </a:t>
            </a:r>
            <a:r>
              <a:rPr lang="en-US" dirty="0">
                <a:solidFill>
                  <a:schemeClr val="bg1"/>
                </a:solidFill>
              </a:rPr>
              <a:t>at </a:t>
            </a:r>
            <a:r>
              <a:rPr lang="en-US" dirty="0" smtClean="0">
                <a:solidFill>
                  <a:schemeClr val="bg1"/>
                </a:solidFill>
              </a:rPr>
              <a:t>this </a:t>
            </a:r>
            <a:r>
              <a:rPr lang="en-US" dirty="0">
                <a:solidFill>
                  <a:schemeClr val="bg1"/>
                </a:solidFill>
              </a:rPr>
              <a:t>time.  It can be stated that it may be put on next </a:t>
            </a:r>
            <a:r>
              <a:rPr lang="en-US" dirty="0" smtClean="0">
                <a:solidFill>
                  <a:schemeClr val="bg1"/>
                </a:solidFill>
              </a:rPr>
              <a:t>				month’s </a:t>
            </a:r>
            <a:r>
              <a:rPr lang="en-US" dirty="0">
                <a:solidFill>
                  <a:schemeClr val="bg1"/>
                </a:solidFill>
              </a:rPr>
              <a:t>agenda.</a:t>
            </a:r>
          </a:p>
          <a:p>
            <a:pPr>
              <a:lnSpc>
                <a:spcPct val="120000"/>
              </a:lnSpc>
            </a:pPr>
            <a:r>
              <a:rPr lang="en-US" b="1" dirty="0">
                <a:solidFill>
                  <a:schemeClr val="bg1"/>
                </a:solidFill>
              </a:rPr>
              <a:t>Announcement:  	</a:t>
            </a:r>
            <a:r>
              <a:rPr lang="en-US" b="1" dirty="0" smtClean="0">
                <a:solidFill>
                  <a:schemeClr val="bg1"/>
                </a:solidFill>
              </a:rPr>
              <a:t>	</a:t>
            </a:r>
            <a:r>
              <a:rPr lang="en-US" dirty="0" smtClean="0">
                <a:solidFill>
                  <a:schemeClr val="bg1"/>
                </a:solidFill>
              </a:rPr>
              <a:t>Announce the date and time of your </a:t>
            </a:r>
            <a:r>
              <a:rPr lang="en-US" dirty="0">
                <a:solidFill>
                  <a:schemeClr val="bg1"/>
                </a:solidFill>
              </a:rPr>
              <a:t>n</a:t>
            </a:r>
            <a:r>
              <a:rPr lang="en-US" dirty="0" smtClean="0">
                <a:solidFill>
                  <a:schemeClr val="bg1"/>
                </a:solidFill>
              </a:rPr>
              <a:t>ext meeting.</a:t>
            </a:r>
            <a:endParaRPr lang="en-US" dirty="0">
              <a:solidFill>
                <a:schemeClr val="bg1"/>
              </a:solidFill>
            </a:endParaRPr>
          </a:p>
          <a:p>
            <a:pPr>
              <a:lnSpc>
                <a:spcPct val="120000"/>
              </a:lnSpc>
            </a:pPr>
            <a:r>
              <a:rPr lang="en-US" b="1" dirty="0">
                <a:solidFill>
                  <a:schemeClr val="bg1"/>
                </a:solidFill>
              </a:rPr>
              <a:t>Adjourn:	</a:t>
            </a:r>
            <a:r>
              <a:rPr lang="en-US" dirty="0">
                <a:solidFill>
                  <a:schemeClr val="bg1"/>
                </a:solidFill>
              </a:rPr>
              <a:t> 	</a:t>
            </a:r>
            <a:r>
              <a:rPr lang="en-US" dirty="0" smtClean="0">
                <a:solidFill>
                  <a:schemeClr val="bg1"/>
                </a:solidFill>
              </a:rPr>
              <a:t>	Note time the time the meeting is adjourned. </a:t>
            </a:r>
            <a:endParaRPr lang="en-US" b="1" dirty="0">
              <a:solidFill>
                <a:schemeClr val="bg1"/>
              </a:solidFill>
            </a:endParaRPr>
          </a:p>
        </p:txBody>
      </p:sp>
      <p:sp>
        <p:nvSpPr>
          <p:cNvPr id="18" name="Rectangle 17">
            <a:extLst>
              <a:ext uri="{FF2B5EF4-FFF2-40B4-BE49-F238E27FC236}">
                <a16:creationId xmlns:a16="http://schemas.microsoft.com/office/drawing/2014/main" xmlns="" id="{305F2CE8-80BE-490C-9C12-A2885885D2DD}"/>
              </a:ext>
            </a:extLst>
          </p:cNvPr>
          <p:cNvSpPr/>
          <p:nvPr/>
        </p:nvSpPr>
        <p:spPr>
          <a:xfrm>
            <a:off x="10162013" y="0"/>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smtClean="0">
                <a:solidFill>
                  <a:schemeClr val="bg1"/>
                </a:solidFill>
              </a:rPr>
              <a:t>COMPONENTS</a:t>
            </a:r>
          </a:p>
          <a:p>
            <a:pPr algn="ctr"/>
            <a:r>
              <a:rPr lang="en-US" sz="2400" b="1" dirty="0" smtClean="0">
                <a:solidFill>
                  <a:schemeClr val="bg1"/>
                </a:solidFill>
              </a:rPr>
              <a:t>OF A</a:t>
            </a:r>
          </a:p>
          <a:p>
            <a:pPr algn="ctr"/>
            <a:r>
              <a:rPr lang="en-US" sz="2400" b="1" dirty="0" smtClean="0">
                <a:solidFill>
                  <a:schemeClr val="bg1"/>
                </a:solidFill>
              </a:rPr>
              <a:t>MEETING</a:t>
            </a:r>
            <a:endParaRPr lang="en-US" sz="24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xmlns="" id="{E199600F-A17E-4354-A7AB-0CC2A43A9354}"/>
              </a:ext>
            </a:extLst>
          </p:cNvPr>
          <p:cNvSpPr txBox="1">
            <a:spLocks/>
          </p:cNvSpPr>
          <p:nvPr/>
        </p:nvSpPr>
        <p:spPr>
          <a:xfrm>
            <a:off x="225254" y="19253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smtClean="0"/>
              <a:t>TOPIC  4   	     WHAT GOES ON AN AGENDA	</a:t>
            </a:r>
            <a:endParaRPr lang="en-US" sz="2800" b="1" dirty="0"/>
          </a:p>
        </p:txBody>
      </p:sp>
      <p:sp>
        <p:nvSpPr>
          <p:cNvPr id="17" name="Rectangle 1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2" name="Rectangle 2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3" name="Rectangle 2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124173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464322" y="1502128"/>
            <a:ext cx="9152019" cy="4351338"/>
          </a:xfrm>
        </p:spPr>
        <p:txBody>
          <a:bodyPr>
            <a:normAutofit lnSpcReduction="10000"/>
          </a:bodyPr>
          <a:lstStyle/>
          <a:p>
            <a:pPr marL="0" indent="0">
              <a:buNone/>
            </a:pPr>
            <a:endParaRPr lang="en-US" sz="2400" dirty="0"/>
          </a:p>
          <a:p>
            <a:pPr marL="0" indent="0">
              <a:buNone/>
            </a:pPr>
            <a:r>
              <a:rPr lang="en-US" sz="2400" dirty="0"/>
              <a:t>Record, maintain, and post minutes of all meetings at the school in accordance with the Florida Sunshine Laws. Policy 1.3 (12)</a:t>
            </a:r>
          </a:p>
          <a:p>
            <a:pPr marL="0" indent="0">
              <a:buNone/>
            </a:pPr>
            <a:endParaRPr lang="en-US" sz="2400" dirty="0"/>
          </a:p>
          <a:p>
            <a:pPr marL="0" indent="0">
              <a:buNone/>
            </a:pPr>
            <a:r>
              <a:rPr lang="en-US" sz="2400" dirty="0" smtClean="0"/>
              <a:t>Document </a:t>
            </a:r>
            <a:r>
              <a:rPr lang="en-US" sz="2400" dirty="0"/>
              <a:t>major decisions (motions) </a:t>
            </a:r>
            <a:r>
              <a:rPr lang="en-US" sz="2400" dirty="0" smtClean="0"/>
              <a:t>and </a:t>
            </a:r>
            <a:r>
              <a:rPr lang="en-US" sz="2400" dirty="0"/>
              <a:t>ensure that the participants agree with your understanding of the decision. </a:t>
            </a:r>
          </a:p>
          <a:p>
            <a:pPr marL="0" indent="0">
              <a:buNone/>
            </a:pPr>
            <a:endParaRPr lang="en-US" sz="2400" dirty="0"/>
          </a:p>
          <a:p>
            <a:pPr marL="0" indent="0">
              <a:buNone/>
            </a:pPr>
            <a:r>
              <a:rPr lang="en-US" sz="2400" dirty="0"/>
              <a:t>If you’re in doubt, speak up to clarify whether a decision has been made</a:t>
            </a:r>
            <a:r>
              <a:rPr lang="en-US" sz="2400" dirty="0" smtClean="0"/>
              <a:t>.</a:t>
            </a:r>
          </a:p>
          <a:p>
            <a:pPr marL="0" indent="0">
              <a:buNone/>
            </a:pPr>
            <a:endParaRPr lang="en-US" sz="2400" dirty="0"/>
          </a:p>
          <a:p>
            <a:pPr marL="0" indent="0">
              <a:buNone/>
            </a:pPr>
            <a:r>
              <a:rPr lang="en-US" sz="2400" dirty="0" smtClean="0"/>
              <a:t>Minutes </a:t>
            </a:r>
            <a:r>
              <a:rPr lang="en-US" sz="2400" dirty="0"/>
              <a:t>must be uploaded onto the Office of Service Quality  (OSQ)</a:t>
            </a:r>
          </a:p>
          <a:p>
            <a:pPr marL="0" indent="0">
              <a:buNone/>
            </a:pP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xmlns=""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xmlns="" id="{305F2CE8-80BE-490C-9C12-A2885885D2DD}"/>
              </a:ext>
            </a:extLst>
          </p:cNvPr>
          <p:cNvSpPr/>
          <p:nvPr/>
        </p:nvSpPr>
        <p:spPr>
          <a:xfrm>
            <a:off x="10152385" y="3517"/>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smtClean="0">
                <a:solidFill>
                  <a:schemeClr val="bg1"/>
                </a:solidFill>
              </a:rPr>
              <a:t>COMPONENTS</a:t>
            </a:r>
          </a:p>
          <a:p>
            <a:pPr algn="ctr"/>
            <a:r>
              <a:rPr lang="en-US" sz="2400" b="1" dirty="0" smtClean="0">
                <a:solidFill>
                  <a:schemeClr val="bg1"/>
                </a:solidFill>
              </a:rPr>
              <a:t>OF A</a:t>
            </a:r>
          </a:p>
          <a:p>
            <a:pPr algn="ctr"/>
            <a:r>
              <a:rPr lang="en-US" sz="2400" b="1" dirty="0" smtClean="0">
                <a:solidFill>
                  <a:schemeClr val="bg1"/>
                </a:solidFill>
              </a:rPr>
              <a:t>MEETING</a:t>
            </a:r>
            <a:endParaRPr lang="en-US" sz="24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xmlns="" id="{E199600F-A17E-4354-A7AB-0CC2A43A9354}"/>
              </a:ext>
            </a:extLst>
          </p:cNvPr>
          <p:cNvSpPr txBox="1">
            <a:spLocks/>
          </p:cNvSpPr>
          <p:nvPr/>
        </p:nvSpPr>
        <p:spPr>
          <a:xfrm>
            <a:off x="158415" y="12287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smtClean="0"/>
              <a:t>TOPIC  4		 				   MINUTES	</a:t>
            </a:r>
            <a:endParaRPr lang="en-US" sz="2800" b="1" dirty="0"/>
          </a:p>
        </p:txBody>
      </p:sp>
      <p:sp>
        <p:nvSpPr>
          <p:cNvPr id="18" name="Rectangle 1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2" name="Rectangle 2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3" name="Rectangle 2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42715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286603" y="1293777"/>
            <a:ext cx="9383033" cy="4768040"/>
          </a:xfrm>
        </p:spPr>
        <p:txBody>
          <a:bodyPr>
            <a:normAutofit fontScale="25000" lnSpcReduction="20000"/>
          </a:bodyPr>
          <a:lstStyle/>
          <a:p>
            <a:pPr marL="0" indent="0">
              <a:lnSpc>
                <a:spcPct val="120000"/>
              </a:lnSpc>
              <a:buNone/>
            </a:pPr>
            <a:r>
              <a:rPr lang="en-US" sz="8000" i="1" dirty="0" smtClean="0"/>
              <a:t>Name </a:t>
            </a:r>
            <a:r>
              <a:rPr lang="en-US" sz="8000" i="1" dirty="0"/>
              <a:t>of  Organization:</a:t>
            </a:r>
            <a:r>
              <a:rPr lang="en-US" sz="8000" dirty="0"/>
              <a:t>   		</a:t>
            </a:r>
            <a:r>
              <a:rPr lang="en-US" sz="8000" dirty="0" smtClean="0"/>
              <a:t>	ABC </a:t>
            </a:r>
            <a:r>
              <a:rPr lang="en-US" sz="8000" dirty="0"/>
              <a:t>Elementary School</a:t>
            </a:r>
            <a:br>
              <a:rPr lang="en-US" sz="8000" dirty="0"/>
            </a:br>
            <a:r>
              <a:rPr lang="en-US" sz="8000" i="1" dirty="0"/>
              <a:t>Name of Group:</a:t>
            </a:r>
            <a:r>
              <a:rPr lang="en-US" sz="8000" dirty="0"/>
              <a:t>			</a:t>
            </a:r>
            <a:r>
              <a:rPr lang="en-US" sz="8000" dirty="0" smtClean="0"/>
              <a:t>                School </a:t>
            </a:r>
            <a:r>
              <a:rPr lang="en-US" sz="8000" dirty="0"/>
              <a:t>Advisory Forum Minutes</a:t>
            </a:r>
            <a:br>
              <a:rPr lang="en-US" sz="8000" dirty="0"/>
            </a:br>
            <a:r>
              <a:rPr lang="en-US" sz="8000" i="1" dirty="0"/>
              <a:t>Location:</a:t>
            </a:r>
            <a:r>
              <a:rPr lang="en-US" sz="8000" dirty="0"/>
              <a:t>				123 Elm Lane, Ft. Lauderdale FL 33333</a:t>
            </a:r>
            <a:br>
              <a:rPr lang="en-US" sz="8000" dirty="0"/>
            </a:br>
            <a:r>
              <a:rPr lang="en-US" sz="8000" i="1" dirty="0"/>
              <a:t>Type of meeting:</a:t>
            </a:r>
            <a:r>
              <a:rPr lang="en-US" sz="8000" dirty="0"/>
              <a:t>			</a:t>
            </a:r>
            <a:r>
              <a:rPr lang="en-US" sz="8000" dirty="0" smtClean="0"/>
              <a:t>                General </a:t>
            </a:r>
            <a:r>
              <a:rPr lang="en-US" sz="8000" dirty="0"/>
              <a:t>Meeting</a:t>
            </a:r>
            <a:br>
              <a:rPr lang="en-US" sz="8000" dirty="0"/>
            </a:br>
            <a:r>
              <a:rPr lang="en-US" sz="8000" i="1" dirty="0"/>
              <a:t>Time:</a:t>
            </a:r>
            <a:r>
              <a:rPr lang="en-US" sz="8000" dirty="0"/>
              <a:t>					September 22, 2021 – 7 P.M</a:t>
            </a:r>
          </a:p>
          <a:p>
            <a:pPr marL="0" indent="0">
              <a:buNone/>
            </a:pPr>
            <a:r>
              <a:rPr lang="en-US" sz="8000" dirty="0"/>
              <a:t> </a:t>
            </a:r>
          </a:p>
          <a:p>
            <a:pPr marL="0" lvl="0" indent="0" fontAlgn="base">
              <a:buNone/>
            </a:pPr>
            <a:r>
              <a:rPr lang="en-US" sz="8000" dirty="0"/>
              <a:t>Role of Participants:  </a:t>
            </a:r>
            <a:r>
              <a:rPr lang="en-US" sz="8000" dirty="0" smtClean="0"/>
              <a:t>	i.e. </a:t>
            </a:r>
            <a:r>
              <a:rPr lang="en-US" sz="8000" dirty="0"/>
              <a:t>Principal gave a report</a:t>
            </a:r>
          </a:p>
          <a:p>
            <a:pPr marL="0" lvl="0" indent="0" fontAlgn="base">
              <a:buNone/>
            </a:pPr>
            <a:r>
              <a:rPr lang="en-US" sz="8000" dirty="0"/>
              <a:t>Discussion items: 	This should include a description and potential outcome </a:t>
            </a:r>
          </a:p>
          <a:p>
            <a:pPr marL="0" lvl="0" indent="0" fontAlgn="base">
              <a:buNone/>
            </a:pPr>
            <a:r>
              <a:rPr lang="en-US" sz="8000" dirty="0"/>
              <a:t>			Include the Motion and results of the motion		</a:t>
            </a:r>
          </a:p>
          <a:p>
            <a:pPr marL="0" lvl="0" indent="0">
              <a:buNone/>
            </a:pPr>
            <a:r>
              <a:rPr lang="en-US" sz="8000" dirty="0"/>
              <a:t>List of participants:  	Sign in Sheet</a:t>
            </a:r>
          </a:p>
          <a:p>
            <a:pPr marL="0" lvl="0" indent="0">
              <a:buNone/>
            </a:pPr>
            <a:endParaRPr lang="en-US" sz="8000" b="0" dirty="0"/>
          </a:p>
          <a:p>
            <a:pPr>
              <a:buFont typeface="Arial" panose="020B0604020202020204" pitchFamily="34" charset="0"/>
              <a:buChar char="•"/>
            </a:pPr>
            <a:r>
              <a:rPr lang="en-US" sz="8000" dirty="0" smtClean="0"/>
              <a:t>Generally include only what was done, not what was said.</a:t>
            </a:r>
            <a:endParaRPr lang="en-US" sz="8000" dirty="0"/>
          </a:p>
          <a:p>
            <a:pPr>
              <a:buFont typeface="Arial" panose="020B0604020202020204" pitchFamily="34" charset="0"/>
              <a:buChar char="•"/>
            </a:pPr>
            <a:r>
              <a:rPr lang="en-US" sz="8000" dirty="0" smtClean="0"/>
              <a:t>Finalize </a:t>
            </a:r>
            <a:r>
              <a:rPr lang="en-US" sz="8000" dirty="0"/>
              <a:t>the minutes in a timely fashion. </a:t>
            </a:r>
            <a:endParaRPr lang="en-US" sz="8000" dirty="0" smtClean="0"/>
          </a:p>
          <a:p>
            <a:pPr>
              <a:buFont typeface="Arial" panose="020B0604020202020204" pitchFamily="34" charset="0"/>
              <a:buChar char="•"/>
            </a:pPr>
            <a:r>
              <a:rPr lang="en-US" sz="8000" dirty="0" smtClean="0"/>
              <a:t>Get </a:t>
            </a:r>
            <a:r>
              <a:rPr lang="en-US" sz="8000" dirty="0"/>
              <a:t>them to the chair </a:t>
            </a:r>
            <a:r>
              <a:rPr lang="en-US" sz="8000" dirty="0" smtClean="0"/>
              <a:t>as </a:t>
            </a:r>
            <a:r>
              <a:rPr lang="en-US" sz="8000" dirty="0"/>
              <a:t>they may be needed for an Area Advisory Meeting.</a:t>
            </a:r>
          </a:p>
          <a:p>
            <a:pPr marL="0" indent="0" algn="ctr">
              <a:buNone/>
            </a:pPr>
            <a:r>
              <a:rPr lang="en-US" sz="2800" b="0" i="0" dirty="0">
                <a:effectLst/>
              </a:rPr>
              <a:t> </a:t>
            </a:r>
            <a:endParaRPr lang="en-US" sz="2400" dirty="0"/>
          </a:p>
          <a:p>
            <a:pPr marL="0" indent="0">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xmlns=""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xmlns="" id="{305F2CE8-80BE-490C-9C12-A2885885D2DD}"/>
              </a:ext>
            </a:extLst>
          </p:cNvPr>
          <p:cNvSpPr/>
          <p:nvPr/>
        </p:nvSpPr>
        <p:spPr>
          <a:xfrm>
            <a:off x="10155244" y="0"/>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smtClean="0">
                <a:solidFill>
                  <a:schemeClr val="bg1"/>
                </a:solidFill>
              </a:rPr>
              <a:t>COMPONENTS</a:t>
            </a:r>
          </a:p>
          <a:p>
            <a:pPr algn="ctr"/>
            <a:r>
              <a:rPr lang="en-US" sz="2400" b="1" dirty="0" smtClean="0">
                <a:solidFill>
                  <a:schemeClr val="bg1"/>
                </a:solidFill>
              </a:rPr>
              <a:t>OF A</a:t>
            </a:r>
          </a:p>
          <a:p>
            <a:pPr algn="ctr"/>
            <a:r>
              <a:rPr lang="en-US" sz="2400" b="1" dirty="0" smtClean="0">
                <a:solidFill>
                  <a:schemeClr val="bg1"/>
                </a:solidFill>
              </a:rPr>
              <a:t>MEETING</a:t>
            </a:r>
            <a:endParaRPr lang="en-US" sz="24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xmlns=""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smtClean="0"/>
              <a:t> TOPIC  4		 				     MINUTES	</a:t>
            </a:r>
            <a:endParaRPr lang="en-US" sz="2800" b="1" dirty="0"/>
          </a:p>
        </p:txBody>
      </p:sp>
      <p:sp>
        <p:nvSpPr>
          <p:cNvPr id="18" name="Rectangle 1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30" name="Rectangle 2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1" name="Rectangle 3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28305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smtClean="0"/>
              <a:t>Orientation Outline</a:t>
            </a:r>
            <a:endParaRPr lang="en-US"/>
          </a:p>
        </p:txBody>
      </p:sp>
      <p:sp>
        <p:nvSpPr>
          <p:cNvPr id="4" name="Title 1">
            <a:extLst>
              <a:ext uri="{FF2B5EF4-FFF2-40B4-BE49-F238E27FC236}">
                <a16:creationId xmlns:a16="http://schemas.microsoft.com/office/drawing/2014/main" xmlns=""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2" name="Rectangle 1"/>
          <p:cNvSpPr/>
          <p:nvPr/>
        </p:nvSpPr>
        <p:spPr>
          <a:xfrm>
            <a:off x="4053100" y="493344"/>
            <a:ext cx="7883574" cy="18288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00750" y="765626"/>
            <a:ext cx="7635924" cy="1338828"/>
          </a:xfrm>
          <a:prstGeom prst="rect">
            <a:avLst/>
          </a:prstGeom>
          <a:noFill/>
        </p:spPr>
        <p:txBody>
          <a:bodyPr wrap="square" rtlCol="0">
            <a:spAutoFit/>
          </a:bodyPr>
          <a:lstStyle/>
          <a:p>
            <a:pPr>
              <a:lnSpc>
                <a:spcPct val="150000"/>
              </a:lnSpc>
            </a:pPr>
            <a:r>
              <a:rPr lang="en-US" dirty="0" smtClean="0">
                <a:solidFill>
                  <a:schemeClr val="bg1"/>
                </a:solidFill>
              </a:rPr>
              <a:t>TOPIC  4				Agenda</a:t>
            </a:r>
          </a:p>
          <a:p>
            <a:pPr>
              <a:lnSpc>
                <a:spcPct val="150000"/>
              </a:lnSpc>
            </a:pPr>
            <a:r>
              <a:rPr lang="en-US" dirty="0" smtClean="0">
                <a:solidFill>
                  <a:schemeClr val="bg1"/>
                </a:solidFill>
              </a:rPr>
              <a:t>COMPONENTS OF A MEETING	Minutes</a:t>
            </a:r>
          </a:p>
          <a:p>
            <a:pPr>
              <a:lnSpc>
                <a:spcPct val="150000"/>
              </a:lnSpc>
            </a:pPr>
            <a:r>
              <a:rPr lang="en-US" dirty="0">
                <a:solidFill>
                  <a:schemeClr val="bg1"/>
                </a:solidFill>
              </a:rPr>
              <a:t>	</a:t>
            </a:r>
            <a:r>
              <a:rPr lang="en-US" dirty="0" smtClean="0">
                <a:solidFill>
                  <a:schemeClr val="bg1"/>
                </a:solidFill>
              </a:rPr>
              <a:t>			Motions</a:t>
            </a:r>
          </a:p>
        </p:txBody>
      </p:sp>
      <p:sp>
        <p:nvSpPr>
          <p:cNvPr id="9" name="Rectangle 8"/>
          <p:cNvSpPr/>
          <p:nvPr/>
        </p:nvSpPr>
        <p:spPr>
          <a:xfrm>
            <a:off x="4053100" y="2620963"/>
            <a:ext cx="7859973" cy="129653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00750" y="3072183"/>
            <a:ext cx="7635924" cy="369332"/>
          </a:xfrm>
          <a:prstGeom prst="rect">
            <a:avLst/>
          </a:prstGeom>
          <a:noFill/>
        </p:spPr>
        <p:txBody>
          <a:bodyPr wrap="square" rtlCol="0">
            <a:spAutoFit/>
          </a:bodyPr>
          <a:lstStyle/>
          <a:p>
            <a:r>
              <a:rPr lang="en-US" dirty="0" smtClean="0">
                <a:solidFill>
                  <a:schemeClr val="bg1"/>
                </a:solidFill>
              </a:rPr>
              <a:t>TOPIC  5	ELECTIONS		Process</a:t>
            </a:r>
            <a:endParaRPr lang="en-US" dirty="0">
              <a:solidFill>
                <a:schemeClr val="bg1"/>
              </a:solidFill>
            </a:endParaRPr>
          </a:p>
        </p:txBody>
      </p:sp>
      <p:sp>
        <p:nvSpPr>
          <p:cNvPr id="12" name="Rectangle 11"/>
          <p:cNvSpPr/>
          <p:nvPr/>
        </p:nvSpPr>
        <p:spPr>
          <a:xfrm>
            <a:off x="4053100" y="4180090"/>
            <a:ext cx="7859973" cy="204261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00750" y="4316567"/>
            <a:ext cx="7612323" cy="1754326"/>
          </a:xfrm>
          <a:prstGeom prst="rect">
            <a:avLst/>
          </a:prstGeom>
          <a:noFill/>
        </p:spPr>
        <p:txBody>
          <a:bodyPr wrap="square" rtlCol="0">
            <a:spAutoFit/>
          </a:bodyPr>
          <a:lstStyle/>
          <a:p>
            <a:pPr>
              <a:lnSpc>
                <a:spcPct val="150000"/>
              </a:lnSpc>
            </a:pPr>
            <a:r>
              <a:rPr lang="en-US" dirty="0" smtClean="0">
                <a:solidFill>
                  <a:schemeClr val="bg1"/>
                </a:solidFill>
              </a:rPr>
              <a:t>TOPIC  6	COMMUNICATION		Looping</a:t>
            </a:r>
          </a:p>
          <a:p>
            <a:pPr>
              <a:lnSpc>
                <a:spcPct val="150000"/>
              </a:lnSpc>
            </a:pPr>
            <a:r>
              <a:rPr lang="en-US" dirty="0">
                <a:solidFill>
                  <a:schemeClr val="bg1"/>
                </a:solidFill>
              </a:rPr>
              <a:t>	</a:t>
            </a:r>
            <a:r>
              <a:rPr lang="en-US" dirty="0" smtClean="0">
                <a:solidFill>
                  <a:schemeClr val="bg1"/>
                </a:solidFill>
              </a:rPr>
              <a:t>			Checklist</a:t>
            </a:r>
          </a:p>
          <a:p>
            <a:pPr>
              <a:lnSpc>
                <a:spcPct val="150000"/>
              </a:lnSpc>
            </a:pPr>
            <a:r>
              <a:rPr lang="en-US" dirty="0">
                <a:solidFill>
                  <a:schemeClr val="bg1"/>
                </a:solidFill>
              </a:rPr>
              <a:t>	</a:t>
            </a:r>
            <a:r>
              <a:rPr lang="en-US" dirty="0" smtClean="0">
                <a:solidFill>
                  <a:schemeClr val="bg1"/>
                </a:solidFill>
              </a:rPr>
              <a:t>			Membership</a:t>
            </a:r>
          </a:p>
          <a:p>
            <a:pPr>
              <a:lnSpc>
                <a:spcPct val="150000"/>
              </a:lnSpc>
            </a:pPr>
            <a:r>
              <a:rPr lang="en-US" dirty="0">
                <a:solidFill>
                  <a:schemeClr val="bg1"/>
                </a:solidFill>
              </a:rPr>
              <a:t>	</a:t>
            </a:r>
            <a:r>
              <a:rPr lang="en-US" dirty="0" smtClean="0">
                <a:solidFill>
                  <a:schemeClr val="bg1"/>
                </a:solidFill>
              </a:rPr>
              <a:t>			Voting</a:t>
            </a:r>
            <a:endParaRPr lang="en-US" dirty="0">
              <a:solidFill>
                <a:schemeClr val="bg1"/>
              </a:solidFill>
            </a:endParaRPr>
          </a:p>
        </p:txBody>
      </p:sp>
    </p:spTree>
    <p:extLst>
      <p:ext uri="{BB962C8B-B14F-4D97-AF65-F5344CB8AC3E}">
        <p14:creationId xmlns:p14="http://schemas.microsoft.com/office/powerpoint/2010/main" val="1681362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286603" y="1080836"/>
            <a:ext cx="9376012" cy="4965022"/>
          </a:xfrm>
        </p:spPr>
        <p:txBody>
          <a:bodyPr>
            <a:normAutofit fontScale="92500" lnSpcReduction="20000"/>
          </a:bodyPr>
          <a:lstStyle/>
          <a:p>
            <a:pPr marL="0" indent="0">
              <a:buNone/>
            </a:pPr>
            <a:r>
              <a:rPr lang="en-US" sz="2400" dirty="0"/>
              <a:t> </a:t>
            </a:r>
          </a:p>
          <a:p>
            <a:pPr marL="0" indent="0">
              <a:buNone/>
            </a:pPr>
            <a:endParaRPr lang="en-US" sz="2400" dirty="0"/>
          </a:p>
          <a:p>
            <a:pPr marL="0" indent="0">
              <a:buNone/>
            </a:pPr>
            <a:r>
              <a:rPr lang="en-US" sz="2400" dirty="0"/>
              <a:t> </a:t>
            </a:r>
            <a:r>
              <a:rPr lang="en-US" sz="2600" b="1" dirty="0">
                <a:effectLst/>
                <a:latin typeface="Calibri" panose="020F0502020204030204" pitchFamily="34" charset="0"/>
                <a:ea typeface="Times New Roman" panose="02020603050405020304" pitchFamily="18" charset="0"/>
                <a:cs typeface="Calibri" panose="020F0502020204030204" pitchFamily="34" charset="0"/>
              </a:rPr>
              <a:t>What is the purpose of making motions?</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i="1" dirty="0">
                <a:effectLst/>
                <a:latin typeface="Calibri" panose="020F0502020204030204" pitchFamily="34" charset="0"/>
                <a:ea typeface="Times New Roman" panose="02020603050405020304" pitchFamily="18" charset="0"/>
                <a:cs typeface="Calibri" panose="020F0502020204030204" pitchFamily="34" charset="0"/>
              </a:rPr>
              <a:t>A motion is a formal proposal by a member to do something. Motions are the basis of the group decision-making process. They focus the group on what is being decided.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a:p>
            <a:pPr marL="0" indent="0">
              <a:buNone/>
            </a:pPr>
            <a:r>
              <a:rPr lang="en-US" sz="2600" dirty="0">
                <a:effectLst/>
                <a:latin typeface="Calibri" panose="020F0502020204030204" pitchFamily="34" charset="0"/>
                <a:ea typeface="Times New Roman" panose="02020603050405020304" pitchFamily="18" charset="0"/>
                <a:cs typeface="Calibri" panose="020F0502020204030204" pitchFamily="34" charset="0"/>
              </a:rPr>
              <a:t>A motion is made at a meeting when a desired action is requested.  Motions typically start at a school.  At a School Advisory Forum meeting a topic  brought to the table is often discussed and a result of that discussion is often a motion.  If the body votes in favor of the motion and it requires additional action, it passes to the principal or the area for consideration.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xmlns=""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xmlns=""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smtClean="0"/>
              <a:t>TOPIC  4		 				  MOTIONS	</a:t>
            </a:r>
            <a:endParaRPr lang="en-US" sz="2800" b="1" dirty="0"/>
          </a:p>
        </p:txBody>
      </p:sp>
      <p:sp>
        <p:nvSpPr>
          <p:cNvPr id="21" name="Rectangle 20">
            <a:extLst>
              <a:ext uri="{FF2B5EF4-FFF2-40B4-BE49-F238E27FC236}">
                <a16:creationId xmlns:a16="http://schemas.microsoft.com/office/drawing/2014/main" xmlns="" id="{305F2CE8-80BE-490C-9C12-A2885885D2DD}"/>
              </a:ext>
            </a:extLst>
          </p:cNvPr>
          <p:cNvSpPr/>
          <p:nvPr/>
        </p:nvSpPr>
        <p:spPr>
          <a:xfrm>
            <a:off x="10162032" y="-1"/>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rPr>
              <a:t>HOW</a:t>
            </a:r>
          </a:p>
          <a:p>
            <a:pPr algn="ctr"/>
            <a:r>
              <a:rPr lang="en-US" sz="3200" b="1" dirty="0" smtClean="0">
                <a:solidFill>
                  <a:schemeClr val="bg1"/>
                </a:solidFill>
              </a:rPr>
              <a:t>TO</a:t>
            </a:r>
          </a:p>
          <a:p>
            <a:pPr algn="ctr"/>
            <a:r>
              <a:rPr lang="en-US" sz="3200" b="1" dirty="0" smtClean="0">
                <a:solidFill>
                  <a:schemeClr val="bg1"/>
                </a:solidFill>
              </a:rPr>
              <a:t>GET</a:t>
            </a:r>
          </a:p>
          <a:p>
            <a:pPr algn="ctr"/>
            <a:r>
              <a:rPr lang="en-US" sz="3200" b="1" dirty="0" smtClean="0">
                <a:solidFill>
                  <a:schemeClr val="bg1"/>
                </a:solidFill>
              </a:rPr>
              <a:t>STARTED</a:t>
            </a:r>
            <a:endParaRPr lang="en-US" sz="32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18" name="Rectangle 1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30" name="Rectangle 2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1" name="Rectangle 3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4058185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164910" y="211292"/>
            <a:ext cx="9669497" cy="833663"/>
          </a:xfrm>
        </p:spPr>
        <p:txBody>
          <a:bodyPr/>
          <a:lstStyle/>
          <a:p>
            <a:r>
              <a:rPr lang="en-US" b="1" dirty="0" smtClean="0"/>
              <a:t>    TOPIC  4   </a:t>
            </a:r>
            <a:r>
              <a:rPr lang="en-US" b="1" dirty="0"/>
              <a:t>				     </a:t>
            </a:r>
            <a:r>
              <a:rPr lang="en-US" b="1" dirty="0" smtClean="0"/>
              <a:t>        MOTIONS</a:t>
            </a:r>
            <a:r>
              <a:rPr lang="en-US" b="1" dirty="0"/>
              <a:t>	</a:t>
            </a:r>
            <a:endParaRPr lang="en-US" sz="2800" b="1" dirty="0"/>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245660" y="1195286"/>
            <a:ext cx="9376012" cy="4965022"/>
          </a:xfrm>
        </p:spPr>
        <p:txBody>
          <a:bodyPr>
            <a:normAutofit fontScale="25000" lnSpcReduction="20000"/>
          </a:bodyPr>
          <a:lstStyle/>
          <a:p>
            <a:pPr marL="0" indent="0">
              <a:buNone/>
            </a:pPr>
            <a:r>
              <a:rPr lang="en-US" sz="2400" dirty="0"/>
              <a:t> </a:t>
            </a:r>
          </a:p>
          <a:p>
            <a:pPr marL="0" indent="0">
              <a:buNone/>
            </a:pPr>
            <a:endParaRPr lang="en-US" sz="2400" dirty="0"/>
          </a:p>
          <a:p>
            <a:pPr marL="0" indent="0">
              <a:buNone/>
            </a:pPr>
            <a:r>
              <a:rPr lang="en-US" sz="2400" dirty="0"/>
              <a:t> </a:t>
            </a:r>
            <a:r>
              <a:rPr lang="en-US" sz="8800" b="0" dirty="0"/>
              <a:t>The Chair recognizes the member wanting to make a motion</a:t>
            </a:r>
            <a:r>
              <a:rPr lang="en-US" sz="8800" b="0" dirty="0" smtClean="0"/>
              <a:t>.</a:t>
            </a:r>
            <a:endParaRPr lang="en-US" sz="8800" b="0" dirty="0"/>
          </a:p>
          <a:p>
            <a:pPr lvl="1">
              <a:buFont typeface="Arial" panose="020B0604020202020204" pitchFamily="34" charset="0"/>
              <a:buChar char="•"/>
            </a:pPr>
            <a:r>
              <a:rPr lang="en-US" sz="8800" b="0" dirty="0"/>
              <a:t>It is suggested that the presenter making the motion put it in writing first.</a:t>
            </a:r>
          </a:p>
          <a:p>
            <a:pPr lvl="1">
              <a:buFont typeface="Arial" panose="020B0604020202020204" pitchFamily="34" charset="0"/>
              <a:buChar char="•"/>
            </a:pPr>
            <a:endParaRPr lang="en-US" sz="4000" dirty="0"/>
          </a:p>
          <a:p>
            <a:pPr>
              <a:buFont typeface="Arial" panose="020B0604020202020204" pitchFamily="34" charset="0"/>
              <a:buChar char="•"/>
            </a:pPr>
            <a:r>
              <a:rPr lang="en-US" sz="8800" b="0" dirty="0"/>
              <a:t>Making the Motion</a:t>
            </a:r>
            <a:r>
              <a:rPr lang="en-US" sz="8800" b="0" dirty="0" smtClean="0"/>
              <a:t>:</a:t>
            </a:r>
          </a:p>
          <a:p>
            <a:pPr marL="0" indent="0">
              <a:buNone/>
            </a:pPr>
            <a:endParaRPr lang="en-US" sz="8800" b="0" dirty="0"/>
          </a:p>
          <a:p>
            <a:pPr lvl="1">
              <a:buFont typeface="Arial" panose="020B0604020202020204" pitchFamily="34" charset="0"/>
              <a:buChar char="•"/>
            </a:pPr>
            <a:r>
              <a:rPr lang="en-US" sz="8800" dirty="0"/>
              <a:t>Always state a motion affirmatively. Say, "I move that we ..." rather than, "I move that we do not </a:t>
            </a:r>
            <a:r>
              <a:rPr lang="en-US" sz="8800" dirty="0" smtClean="0"/>
              <a:t>...".</a:t>
            </a:r>
          </a:p>
          <a:p>
            <a:pPr marL="0" indent="0">
              <a:buNone/>
            </a:pPr>
            <a:endParaRPr lang="en-US" sz="4000" b="0" dirty="0"/>
          </a:p>
          <a:p>
            <a:pPr lvl="1">
              <a:buFont typeface="Arial" panose="020B0604020202020204" pitchFamily="34" charset="0"/>
              <a:buChar char="•"/>
            </a:pPr>
            <a:r>
              <a:rPr lang="en-US" sz="8600" b="0" dirty="0"/>
              <a:t>Another member will second </a:t>
            </a:r>
            <a:r>
              <a:rPr lang="en-US" sz="8600" dirty="0"/>
              <a:t>the </a:t>
            </a:r>
            <a:r>
              <a:rPr lang="en-US" sz="8600" b="0" dirty="0"/>
              <a:t>motion or the Chair will call for a second</a:t>
            </a:r>
            <a:r>
              <a:rPr lang="en-US" sz="8600" b="0" dirty="0" smtClean="0"/>
              <a:t>.</a:t>
            </a:r>
          </a:p>
          <a:p>
            <a:pPr>
              <a:buFont typeface="Arial" panose="020B0604020202020204" pitchFamily="34" charset="0"/>
              <a:buChar char="•"/>
            </a:pPr>
            <a:endParaRPr lang="en-US" sz="8800" b="0" dirty="0" smtClean="0"/>
          </a:p>
          <a:p>
            <a:pPr lvl="1">
              <a:buFont typeface="Arial" panose="020B0604020202020204" pitchFamily="34" charset="0"/>
              <a:buChar char="•"/>
            </a:pPr>
            <a:r>
              <a:rPr lang="en-US" sz="8600" dirty="0" smtClean="0"/>
              <a:t>When a second has been made the Chair will open the floor for discussion.</a:t>
            </a:r>
          </a:p>
          <a:p>
            <a:pPr lvl="1">
              <a:buFont typeface="Arial" panose="020B0604020202020204" pitchFamily="34" charset="0"/>
              <a:buChar char="•"/>
            </a:pPr>
            <a:endParaRPr lang="en-US" sz="8600" b="0" dirty="0"/>
          </a:p>
          <a:p>
            <a:pPr lvl="1">
              <a:buFont typeface="Arial" panose="020B0604020202020204" pitchFamily="34" charset="0"/>
              <a:buChar char="•"/>
            </a:pPr>
            <a:r>
              <a:rPr lang="en-US" sz="8600" dirty="0" smtClean="0"/>
              <a:t>An amendment can be made anytime while the motion is on the floor, the amendment must have a second to proceed.</a:t>
            </a:r>
          </a:p>
          <a:p>
            <a:pPr marL="457200" lvl="1" indent="0">
              <a:buNone/>
            </a:pPr>
            <a:endParaRPr lang="en-US" sz="4000" b="0" dirty="0"/>
          </a:p>
          <a:p>
            <a:pPr lvl="1">
              <a:buFont typeface="Arial" panose="020B0604020202020204" pitchFamily="34" charset="0"/>
              <a:buChar char="•"/>
            </a:pPr>
            <a:r>
              <a:rPr lang="en-US" sz="8600" b="0" dirty="0"/>
              <a:t>If there is no second to </a:t>
            </a:r>
            <a:r>
              <a:rPr lang="en-US" sz="8600" b="0" dirty="0" smtClean="0"/>
              <a:t>the motion, </a:t>
            </a:r>
            <a:r>
              <a:rPr lang="en-US" sz="8600" b="0" dirty="0"/>
              <a:t>it is lost. There is no further discussion.</a:t>
            </a:r>
          </a:p>
          <a:p>
            <a:pPr marL="0" indent="0">
              <a:buNone/>
            </a:pPr>
            <a:endParaRPr lang="en-US" sz="2400" dirty="0"/>
          </a:p>
          <a:p>
            <a:pPr marL="0" indent="0" algn="ctr">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xmlns=""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Rectangle 19">
            <a:extLst>
              <a:ext uri="{FF2B5EF4-FFF2-40B4-BE49-F238E27FC236}">
                <a16:creationId xmlns:a16="http://schemas.microsoft.com/office/drawing/2014/main" xmlns="" id="{305F2CE8-80BE-490C-9C12-A2885885D2DD}"/>
              </a:ext>
            </a:extLst>
          </p:cNvPr>
          <p:cNvSpPr/>
          <p:nvPr/>
        </p:nvSpPr>
        <p:spPr>
          <a:xfrm>
            <a:off x="10162032" y="0"/>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smtClean="0">
                <a:solidFill>
                  <a:schemeClr val="bg1"/>
                </a:solidFill>
              </a:rPr>
              <a:t>COMPONENTS</a:t>
            </a:r>
          </a:p>
          <a:p>
            <a:pPr algn="ctr"/>
            <a:r>
              <a:rPr lang="en-US" sz="2400" b="1" dirty="0" smtClean="0">
                <a:solidFill>
                  <a:schemeClr val="bg1"/>
                </a:solidFill>
              </a:rPr>
              <a:t>OF A</a:t>
            </a:r>
          </a:p>
          <a:p>
            <a:pPr algn="ctr"/>
            <a:r>
              <a:rPr lang="en-US" sz="2400" b="1" dirty="0" smtClean="0">
                <a:solidFill>
                  <a:schemeClr val="bg1"/>
                </a:solidFill>
              </a:rPr>
              <a:t>MEETING</a:t>
            </a:r>
            <a:endParaRPr lang="en-US" sz="24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8" name="Rectangle 2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9" name="Rectangle 2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0" name="Rectangle 2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1" name="Rectangle 3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066781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9/27/2017</a:t>
            </a:r>
          </a:p>
        </p:txBody>
      </p:sp>
      <p:sp>
        <p:nvSpPr>
          <p:cNvPr id="8" name="Rectangle 7">
            <a:extLst>
              <a:ext uri="{FF2B5EF4-FFF2-40B4-BE49-F238E27FC236}">
                <a16:creationId xmlns:a16="http://schemas.microsoft.com/office/drawing/2014/main" xmlns="" id="{BEA59BAB-3F55-478D-80E3-E914AD62FBD7}"/>
              </a:ext>
            </a:extLst>
          </p:cNvPr>
          <p:cNvSpPr/>
          <p:nvPr/>
        </p:nvSpPr>
        <p:spPr>
          <a:xfrm>
            <a:off x="646386" y="1359155"/>
            <a:ext cx="8475654" cy="914400"/>
          </a:xfrm>
          <a:prstGeom prst="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Flow of a motion made at a </a:t>
            </a:r>
          </a:p>
          <a:p>
            <a:pPr algn="ctr"/>
            <a:r>
              <a:rPr lang="en-US" sz="3200" dirty="0">
                <a:solidFill>
                  <a:schemeClr val="bg1"/>
                </a:solidFill>
              </a:rPr>
              <a:t>School Advisory Forum meeting:</a:t>
            </a:r>
          </a:p>
        </p:txBody>
      </p:sp>
      <p:sp>
        <p:nvSpPr>
          <p:cNvPr id="14" name="Title 1">
            <a:extLst>
              <a:ext uri="{FF2B5EF4-FFF2-40B4-BE49-F238E27FC236}">
                <a16:creationId xmlns:a16="http://schemas.microsoft.com/office/drawing/2014/main" xmlns="" id="{E199600F-A17E-4354-A7AB-0CC2A43A9354}"/>
              </a:ext>
            </a:extLst>
          </p:cNvPr>
          <p:cNvSpPr txBox="1">
            <a:spLocks/>
          </p:cNvSpPr>
          <p:nvPr/>
        </p:nvSpPr>
        <p:spPr>
          <a:xfrm>
            <a:off x="158415" y="24789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smtClean="0"/>
              <a:t>TOPIC  4		 	 			    MOTIONS	</a:t>
            </a:r>
            <a:endParaRPr lang="en-US" sz="2800" b="1" dirty="0"/>
          </a:p>
        </p:txBody>
      </p:sp>
      <p:sp>
        <p:nvSpPr>
          <p:cNvPr id="15" name="Rectangle 14">
            <a:extLst>
              <a:ext uri="{FF2B5EF4-FFF2-40B4-BE49-F238E27FC236}">
                <a16:creationId xmlns:a16="http://schemas.microsoft.com/office/drawing/2014/main" xmlns="" id="{305F2CE8-80BE-490C-9C12-A2885885D2DD}"/>
              </a:ext>
            </a:extLst>
          </p:cNvPr>
          <p:cNvSpPr/>
          <p:nvPr/>
        </p:nvSpPr>
        <p:spPr>
          <a:xfrm>
            <a:off x="10159313" y="0"/>
            <a:ext cx="2029968" cy="67217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smtClean="0">
                <a:solidFill>
                  <a:schemeClr val="bg1"/>
                </a:solidFill>
              </a:rPr>
              <a:t>COMPONENTS</a:t>
            </a:r>
          </a:p>
          <a:p>
            <a:pPr algn="ctr"/>
            <a:r>
              <a:rPr lang="en-US" sz="2400" b="1" dirty="0" smtClean="0">
                <a:solidFill>
                  <a:schemeClr val="bg1"/>
                </a:solidFill>
              </a:rPr>
              <a:t>OF A</a:t>
            </a:r>
          </a:p>
          <a:p>
            <a:pPr algn="ctr"/>
            <a:r>
              <a:rPr lang="en-US" sz="2400" b="1" dirty="0" smtClean="0">
                <a:solidFill>
                  <a:schemeClr val="bg1"/>
                </a:solidFill>
              </a:rPr>
              <a:t>MEETING</a:t>
            </a:r>
            <a:endParaRPr lang="en-US" sz="24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17" name="Rectangle 1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10265480"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0" name="Rectangle 1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1" name="Rectangle 2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graphicFrame>
        <p:nvGraphicFramePr>
          <p:cNvPr id="35" name="Diagram 34"/>
          <p:cNvGraphicFramePr/>
          <p:nvPr>
            <p:extLst>
              <p:ext uri="{D42A27DB-BD31-4B8C-83A1-F6EECF244321}">
                <p14:modId xmlns:p14="http://schemas.microsoft.com/office/powerpoint/2010/main" val="615018981"/>
              </p:ext>
            </p:extLst>
          </p:nvPr>
        </p:nvGraphicFramePr>
        <p:xfrm>
          <a:off x="398930" y="2273555"/>
          <a:ext cx="8854252" cy="423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Left Arrow 2"/>
          <p:cNvSpPr/>
          <p:nvPr/>
        </p:nvSpPr>
        <p:spPr>
          <a:xfrm>
            <a:off x="8010646" y="3812285"/>
            <a:ext cx="791570" cy="682388"/>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Left Arrow 33"/>
          <p:cNvSpPr/>
          <p:nvPr/>
        </p:nvSpPr>
        <p:spPr>
          <a:xfrm>
            <a:off x="7996848" y="4674358"/>
            <a:ext cx="791570" cy="693762"/>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Left Arrow 32"/>
          <p:cNvSpPr/>
          <p:nvPr/>
        </p:nvSpPr>
        <p:spPr>
          <a:xfrm>
            <a:off x="8887817" y="4674358"/>
            <a:ext cx="791570" cy="1562670"/>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42847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286603" y="1364393"/>
            <a:ext cx="9280478" cy="4374310"/>
          </a:xfrm>
        </p:spPr>
        <p:txBody>
          <a:bodyPr>
            <a:normAutofit fontScale="25000" lnSpcReduction="20000"/>
          </a:bodyPr>
          <a:lstStyle/>
          <a:p>
            <a:pPr marL="0" indent="0">
              <a:buNone/>
            </a:pPr>
            <a:r>
              <a:rPr lang="en-US" sz="2400" dirty="0"/>
              <a:t> </a:t>
            </a:r>
          </a:p>
          <a:p>
            <a:pPr marL="0" indent="0">
              <a:buNone/>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SAF Chair presents the motion at the Area </a:t>
            </a: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Meeting</a:t>
            </a:r>
            <a:r>
              <a:rPr lang="en-US" sz="9600" dirty="0">
                <a:effectLst/>
                <a:latin typeface="Calibri" panose="020F0502020204030204" pitchFamily="34" charset="0"/>
                <a:ea typeface="Times New Roman" panose="02020603050405020304" pitchFamily="18" charset="0"/>
                <a:cs typeface="Calibri" panose="020F0502020204030204" pitchFamily="34" charset="0"/>
              </a:rPr>
              <a:t>. </a:t>
            </a: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If </a:t>
            </a:r>
            <a:r>
              <a:rPr lang="en-US" sz="9600" dirty="0">
                <a:effectLst/>
                <a:latin typeface="Calibri" panose="020F0502020204030204" pitchFamily="34" charset="0"/>
                <a:ea typeface="Times New Roman" panose="02020603050405020304" pitchFamily="18" charset="0"/>
                <a:cs typeface="Calibri" panose="020F0502020204030204" pitchFamily="34" charset="0"/>
              </a:rPr>
              <a:t>the Area Advisory Council membership approves the </a:t>
            </a: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motion, </a:t>
            </a:r>
            <a:r>
              <a:rPr lang="en-US" sz="9600" dirty="0">
                <a:effectLst/>
                <a:latin typeface="Calibri" panose="020F0502020204030204" pitchFamily="34" charset="0"/>
                <a:ea typeface="Times New Roman" panose="02020603050405020304" pitchFamily="18" charset="0"/>
                <a:cs typeface="Calibri" panose="020F0502020204030204" pitchFamily="34" charset="0"/>
              </a:rPr>
              <a:t>the Area Chair brings the motion to the District Advisory Council.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1143000" algn="just">
              <a:lnSpc>
                <a:spcPct val="107000"/>
              </a:lnSpc>
              <a:spcBef>
                <a:spcPts val="0"/>
              </a:spcBef>
              <a:spcAft>
                <a:spcPts val="0"/>
              </a:spcAft>
              <a:buFont typeface="Arial" panose="020B0604020202020204" pitchFamily="34" charset="0"/>
              <a:buChar char="•"/>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buFont typeface="Arial" panose="020B0604020202020204" pitchFamily="34" charset="0"/>
              <a:buChar char="•"/>
            </a:pP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The Area </a:t>
            </a:r>
            <a:r>
              <a:rPr lang="en-US" sz="9600" dirty="0">
                <a:effectLst/>
                <a:latin typeface="Calibri" panose="020F0502020204030204" pitchFamily="34" charset="0"/>
                <a:ea typeface="Times New Roman" panose="02020603050405020304" pitchFamily="18" charset="0"/>
                <a:cs typeface="Calibri" panose="020F0502020204030204" pitchFamily="34" charset="0"/>
              </a:rPr>
              <a:t>Chair presents </a:t>
            </a: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the motion </a:t>
            </a:r>
            <a:r>
              <a:rPr lang="en-US" sz="9600" dirty="0">
                <a:effectLst/>
                <a:latin typeface="Calibri" panose="020F0502020204030204" pitchFamily="34" charset="0"/>
                <a:ea typeface="Times New Roman" panose="02020603050405020304" pitchFamily="18" charset="0"/>
                <a:cs typeface="Calibri" panose="020F0502020204030204" pitchFamily="34" charset="0"/>
              </a:rPr>
              <a:t>to </a:t>
            </a: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the DAC </a:t>
            </a:r>
            <a:r>
              <a:rPr lang="en-US" sz="9600" dirty="0">
                <a:effectLst/>
                <a:latin typeface="Calibri" panose="020F0502020204030204" pitchFamily="34" charset="0"/>
                <a:ea typeface="Times New Roman" panose="02020603050405020304" pitchFamily="18" charset="0"/>
                <a:cs typeface="Calibri" panose="020F0502020204030204" pitchFamily="34" charset="0"/>
              </a:rPr>
              <a:t>membership for </a:t>
            </a: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consideration. If </a:t>
            </a:r>
            <a:r>
              <a:rPr lang="en-US" sz="9600" dirty="0">
                <a:effectLst/>
                <a:latin typeface="Calibri" panose="020F0502020204030204" pitchFamily="34" charset="0"/>
                <a:ea typeface="Times New Roman" panose="02020603050405020304" pitchFamily="18" charset="0"/>
                <a:cs typeface="Calibri" panose="020F0502020204030204" pitchFamily="34" charset="0"/>
              </a:rPr>
              <a:t>the motion </a:t>
            </a: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passes, </a:t>
            </a:r>
            <a:r>
              <a:rPr lang="en-US" sz="9600" dirty="0">
                <a:effectLst/>
                <a:latin typeface="Calibri" panose="020F0502020204030204" pitchFamily="34" charset="0"/>
                <a:ea typeface="Times New Roman" panose="02020603050405020304" pitchFamily="18" charset="0"/>
                <a:cs typeface="Calibri" panose="020F0502020204030204" pitchFamily="34" charset="0"/>
              </a:rPr>
              <a:t>the DAC Chair either forms a subcommittee to further investigate or the the motion is presented </a:t>
            </a: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to </a:t>
            </a:r>
            <a:r>
              <a:rPr lang="en-US" sz="9600" dirty="0">
                <a:effectLst/>
                <a:latin typeface="Calibri" panose="020F0502020204030204" pitchFamily="34" charset="0"/>
                <a:ea typeface="Times New Roman" panose="02020603050405020304" pitchFamily="18" charset="0"/>
                <a:cs typeface="Calibri" panose="020F0502020204030204" pitchFamily="34" charset="0"/>
              </a:rPr>
              <a:t>the School Board Members and the Superintendent.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1143000" algn="just">
              <a:lnSpc>
                <a:spcPct val="107000"/>
              </a:lnSpc>
              <a:spcBef>
                <a:spcPts val="0"/>
              </a:spcBef>
              <a:spcAft>
                <a:spcPts val="0"/>
              </a:spcAft>
              <a:buFont typeface="Arial" panose="020B0604020202020204" pitchFamily="34" charset="0"/>
              <a:buChar char="•"/>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buFont typeface="Arial" panose="020B0604020202020204" pitchFamily="34" charset="0"/>
              <a:buChar char="•"/>
            </a:pP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The </a:t>
            </a:r>
            <a:r>
              <a:rPr lang="en-US" sz="9600" dirty="0">
                <a:effectLst/>
                <a:latin typeface="Calibri" panose="020F0502020204030204" pitchFamily="34" charset="0"/>
                <a:ea typeface="Times New Roman" panose="02020603050405020304" pitchFamily="18" charset="0"/>
                <a:cs typeface="Calibri" panose="020F0502020204030204" pitchFamily="34" charset="0"/>
              </a:rPr>
              <a:t>motion is then tracked by the Chief of Staff or his designee. The Chief of Staff sends the motion to the appropriate department head. </a:t>
            </a:r>
            <a:r>
              <a:rPr lang="en-US" sz="9600" dirty="0" smtClean="0">
                <a:effectLst/>
                <a:latin typeface="Calibri" panose="020F0502020204030204" pitchFamily="34" charset="0"/>
                <a:ea typeface="Times New Roman" panose="02020603050405020304" pitchFamily="18" charset="0"/>
                <a:cs typeface="Calibri" panose="020F0502020204030204" pitchFamily="34" charset="0"/>
              </a:rPr>
              <a:t>The </a:t>
            </a:r>
            <a:r>
              <a:rPr lang="en-US" sz="9600" dirty="0">
                <a:effectLst/>
                <a:latin typeface="Calibri" panose="020F0502020204030204" pitchFamily="34" charset="0"/>
                <a:ea typeface="Times New Roman" panose="02020603050405020304" pitchFamily="18" charset="0"/>
                <a:cs typeface="Calibri" panose="020F0502020204030204" pitchFamily="34" charset="0"/>
              </a:rPr>
              <a:t>Chief of Staff has 21 days to respond as to the status of the motion.</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5100" dirty="0"/>
          </a:p>
          <a:p>
            <a:pPr marL="0" indent="0" algn="ctr">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xmlns=""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xmlns="" id="{E199600F-A17E-4354-A7AB-0CC2A43A9354}"/>
              </a:ext>
            </a:extLst>
          </p:cNvPr>
          <p:cNvSpPr txBox="1">
            <a:spLocks/>
          </p:cNvSpPr>
          <p:nvPr/>
        </p:nvSpPr>
        <p:spPr>
          <a:xfrm>
            <a:off x="158415" y="275188"/>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smtClean="0"/>
              <a:t>TOPIC  4		   			 	    MOTIONS</a:t>
            </a:r>
            <a:endParaRPr lang="en-US" sz="2800" b="1" dirty="0"/>
          </a:p>
        </p:txBody>
      </p:sp>
      <p:sp>
        <p:nvSpPr>
          <p:cNvPr id="21" name="Rectangle 20">
            <a:extLst>
              <a:ext uri="{FF2B5EF4-FFF2-40B4-BE49-F238E27FC236}">
                <a16:creationId xmlns:a16="http://schemas.microsoft.com/office/drawing/2014/main" xmlns="" id="{305F2CE8-80BE-490C-9C12-A2885885D2DD}"/>
              </a:ext>
            </a:extLst>
          </p:cNvPr>
          <p:cNvSpPr/>
          <p:nvPr/>
        </p:nvSpPr>
        <p:spPr>
          <a:xfrm>
            <a:off x="10155176" y="-1"/>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smtClean="0">
                <a:solidFill>
                  <a:schemeClr val="bg1"/>
                </a:solidFill>
              </a:rPr>
              <a:t>COMPONENTS</a:t>
            </a:r>
          </a:p>
          <a:p>
            <a:pPr algn="ctr"/>
            <a:r>
              <a:rPr lang="en-US" sz="2400" b="1" dirty="0" smtClean="0">
                <a:solidFill>
                  <a:schemeClr val="bg1"/>
                </a:solidFill>
              </a:rPr>
              <a:t>OF A</a:t>
            </a:r>
          </a:p>
          <a:p>
            <a:pPr algn="ctr"/>
            <a:r>
              <a:rPr lang="en-US" sz="2400" b="1" dirty="0" smtClean="0">
                <a:solidFill>
                  <a:schemeClr val="bg1"/>
                </a:solidFill>
              </a:rPr>
              <a:t>MEETING</a:t>
            </a:r>
            <a:endParaRPr lang="en-US" sz="24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4" name="Isosceles Triangle 23">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9" name="Rectangle 2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30" name="Rectangle 2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1" name="Rectangle 3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99531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xmlns="" id="{47A11266-E870-4547-80E5-8133E862A757}"/>
              </a:ext>
            </a:extLst>
          </p:cNvPr>
          <p:cNvGraphicFramePr>
            <a:graphicFrameLocks noGrp="1"/>
          </p:cNvGraphicFramePr>
          <p:nvPr>
            <p:ph idx="1"/>
            <p:extLst>
              <p:ext uri="{D42A27DB-BD31-4B8C-83A1-F6EECF244321}">
                <p14:modId xmlns:p14="http://schemas.microsoft.com/office/powerpoint/2010/main" val="1437597875"/>
              </p:ext>
            </p:extLst>
          </p:nvPr>
        </p:nvGraphicFramePr>
        <p:xfrm>
          <a:off x="2213593" y="1528553"/>
          <a:ext cx="5371502" cy="454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xmlns="" id="{63E855C6-AADA-49E4-A814-289659C5C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9964" y="1854325"/>
            <a:ext cx="2698760" cy="2259427"/>
          </a:xfrm>
          <a:prstGeom prst="rect">
            <a:avLst/>
          </a:prstGeom>
        </p:spPr>
      </p:pic>
      <p:sp>
        <p:nvSpPr>
          <p:cNvPr id="16" name="Title 1">
            <a:extLst>
              <a:ext uri="{FF2B5EF4-FFF2-40B4-BE49-F238E27FC236}">
                <a16:creationId xmlns:a16="http://schemas.microsoft.com/office/drawing/2014/main" xmlns="" id="{E199600F-A17E-4354-A7AB-0CC2A43A9354}"/>
              </a:ext>
            </a:extLst>
          </p:cNvPr>
          <p:cNvSpPr>
            <a:spLocks noGrp="1"/>
          </p:cNvSpPr>
          <p:nvPr>
            <p:ph type="title"/>
          </p:nvPr>
        </p:nvSpPr>
        <p:spPr>
          <a:xfrm>
            <a:off x="222537" y="223443"/>
            <a:ext cx="9567849" cy="772107"/>
          </a:xfrm>
          <a:solidFill>
            <a:srgbClr val="0C5968"/>
          </a:solidFill>
          <a:ln>
            <a:solidFill>
              <a:schemeClr val="accent1"/>
            </a:solidFill>
          </a:ln>
        </p:spPr>
        <p:txBody>
          <a:bodyPr/>
          <a:lstStyle/>
          <a:p>
            <a:pPr algn="ctr"/>
            <a:r>
              <a:rPr lang="en-US" sz="4000" b="1" dirty="0" smtClean="0">
                <a:solidFill>
                  <a:schemeClr val="bg1"/>
                </a:solidFill>
              </a:rPr>
              <a:t> TOPIC  </a:t>
            </a:r>
            <a:r>
              <a:rPr lang="en-ZA" b="1" dirty="0"/>
              <a:t>5</a:t>
            </a:r>
            <a:r>
              <a:rPr lang="en-ZA" sz="4000" b="1" dirty="0"/>
              <a:t>	        	</a:t>
            </a:r>
            <a:r>
              <a:rPr lang="en-ZA" b="1" dirty="0"/>
              <a:t>	</a:t>
            </a:r>
            <a:r>
              <a:rPr lang="en-ZA" b="1" dirty="0" smtClean="0"/>
              <a:t> </a:t>
            </a:r>
            <a:r>
              <a:rPr lang="en-ZA" b="1" dirty="0"/>
              <a:t>	</a:t>
            </a:r>
            <a:r>
              <a:rPr lang="en-ZA" b="1" dirty="0" smtClean="0"/>
              <a:t>                   </a:t>
            </a:r>
            <a:r>
              <a:rPr lang="en-ZA" b="1" dirty="0"/>
              <a:t>E</a:t>
            </a:r>
            <a:r>
              <a:rPr lang="en-ZA" sz="4000" b="1" dirty="0"/>
              <a:t>LECTIONS	</a:t>
            </a:r>
            <a:r>
              <a:rPr lang="en-ZA" sz="4000" b="1" dirty="0" smtClean="0"/>
              <a:t> </a:t>
            </a:r>
            <a:endParaRPr lang="en-ZA" sz="4000" b="1" dirty="0"/>
          </a:p>
        </p:txBody>
      </p:sp>
      <p:sp>
        <p:nvSpPr>
          <p:cNvPr id="6" name="Rectangle 5">
            <a:extLst>
              <a:ext uri="{FF2B5EF4-FFF2-40B4-BE49-F238E27FC236}">
                <a16:creationId xmlns:a16="http://schemas.microsoft.com/office/drawing/2014/main" xmlns="" id="{305F2CE8-80BE-490C-9C12-A2885885D2DD}"/>
              </a:ext>
            </a:extLst>
          </p:cNvPr>
          <p:cNvSpPr/>
          <p:nvPr/>
        </p:nvSpPr>
        <p:spPr>
          <a:xfrm>
            <a:off x="10127880" y="-1"/>
            <a:ext cx="2057264"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smtClean="0">
                <a:solidFill>
                  <a:schemeClr val="bg1"/>
                </a:solidFill>
              </a:rPr>
              <a:t>COMPONENTS</a:t>
            </a:r>
          </a:p>
          <a:p>
            <a:pPr algn="ctr"/>
            <a:r>
              <a:rPr lang="en-US" sz="2400" b="1" dirty="0" smtClean="0">
                <a:solidFill>
                  <a:schemeClr val="bg1"/>
                </a:solidFill>
              </a:rPr>
              <a:t>OF A</a:t>
            </a:r>
          </a:p>
          <a:p>
            <a:pPr algn="ctr"/>
            <a:r>
              <a:rPr lang="en-US" sz="2400" b="1" dirty="0" smtClean="0">
                <a:solidFill>
                  <a:schemeClr val="bg1"/>
                </a:solidFill>
              </a:rPr>
              <a:t>MEETING</a:t>
            </a:r>
            <a:endParaRPr lang="en-US" sz="24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0" name="Rectangle 1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1" name="Rectangle 2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3" name="Rectangle 2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507411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9600F-A17E-4354-A7AB-0CC2A43A9354}"/>
              </a:ext>
            </a:extLst>
          </p:cNvPr>
          <p:cNvSpPr>
            <a:spLocks noGrp="1"/>
          </p:cNvSpPr>
          <p:nvPr>
            <p:ph type="title"/>
          </p:nvPr>
        </p:nvSpPr>
        <p:spPr>
          <a:xfrm>
            <a:off x="222537" y="208432"/>
            <a:ext cx="9567849" cy="833663"/>
          </a:xfrm>
          <a:solidFill>
            <a:srgbClr val="0C5968"/>
          </a:solidFill>
          <a:ln>
            <a:solidFill>
              <a:schemeClr val="accent1"/>
            </a:solidFill>
          </a:ln>
        </p:spPr>
        <p:txBody>
          <a:bodyPr/>
          <a:lstStyle/>
          <a:p>
            <a:pPr algn="ctr"/>
            <a:r>
              <a:rPr lang="en-US" sz="4000" b="1" dirty="0" smtClean="0">
                <a:solidFill>
                  <a:schemeClr val="bg1"/>
                </a:solidFill>
              </a:rPr>
              <a:t> TOPIC  </a:t>
            </a:r>
            <a:r>
              <a:rPr lang="en-ZA" b="1" dirty="0"/>
              <a:t>5</a:t>
            </a:r>
            <a:r>
              <a:rPr lang="en-ZA" sz="4000" b="1" dirty="0"/>
              <a:t>	        	</a:t>
            </a:r>
            <a:r>
              <a:rPr lang="en-ZA" b="1" dirty="0"/>
              <a:t>		</a:t>
            </a:r>
            <a:r>
              <a:rPr lang="en-ZA" b="1" dirty="0" smtClean="0"/>
              <a:t>                   </a:t>
            </a:r>
            <a:r>
              <a:rPr lang="en-ZA" b="1" dirty="0"/>
              <a:t>E</a:t>
            </a:r>
            <a:r>
              <a:rPr lang="en-ZA" sz="4000" b="1" dirty="0"/>
              <a:t>LECTIONS	</a:t>
            </a:r>
          </a:p>
        </p:txBody>
      </p:sp>
      <p:sp>
        <p:nvSpPr>
          <p:cNvPr id="3" name="Content Placeholder 2">
            <a:extLst>
              <a:ext uri="{FF2B5EF4-FFF2-40B4-BE49-F238E27FC236}">
                <a16:creationId xmlns:a16="http://schemas.microsoft.com/office/drawing/2014/main" xmlns="" id="{FA6A4B49-27C8-46B6-8B11-AD7E8F615E2C}"/>
              </a:ext>
            </a:extLst>
          </p:cNvPr>
          <p:cNvSpPr>
            <a:spLocks noGrp="1"/>
          </p:cNvSpPr>
          <p:nvPr>
            <p:ph idx="1"/>
          </p:nvPr>
        </p:nvSpPr>
        <p:spPr>
          <a:xfrm>
            <a:off x="222538" y="903718"/>
            <a:ext cx="9552364" cy="5367848"/>
          </a:xfrm>
        </p:spPr>
        <p:txBody>
          <a:bodyPr>
            <a:normAutofit/>
          </a:bodyPr>
          <a:lstStyle/>
          <a:p>
            <a:endParaRPr lang="en-US" sz="2400" dirty="0"/>
          </a:p>
          <a:p>
            <a:pPr>
              <a:buFont typeface="Arial" panose="020B0604020202020204" pitchFamily="34" charset="0"/>
              <a:buChar char="•"/>
            </a:pPr>
            <a:r>
              <a:rPr lang="en-US" sz="2400" dirty="0"/>
              <a:t>The Chair and Vice-chair shall be a parent or custodial guardian of a student who will be enrolled and attending  the school during their term of service.</a:t>
            </a:r>
            <a:r>
              <a:rPr lang="en-US" sz="2400" b="0" dirty="0">
                <a:solidFill>
                  <a:srgbClr val="000000"/>
                </a:solidFill>
              </a:rPr>
              <a:t> </a:t>
            </a:r>
          </a:p>
          <a:p>
            <a:pPr lvl="1">
              <a:buFont typeface="Arial" panose="020B0604020202020204" pitchFamily="34" charset="0"/>
              <a:buChar char="•"/>
            </a:pPr>
            <a:r>
              <a:rPr lang="en-US" sz="2200" dirty="0"/>
              <a:t>The </a:t>
            </a:r>
            <a:r>
              <a:rPr lang="en-US" sz="2200" b="1" u="sng" dirty="0"/>
              <a:t>Chair cannot </a:t>
            </a:r>
            <a:r>
              <a:rPr lang="en-US" sz="2200" dirty="0"/>
              <a:t>be a  Broward County Public School employee at the school </a:t>
            </a:r>
            <a:r>
              <a:rPr lang="en-US" sz="2200" b="1" u="sng" dirty="0"/>
              <a:t>where they are employed</a:t>
            </a:r>
            <a:r>
              <a:rPr lang="en-US" sz="2200" dirty="0"/>
              <a:t>. (</a:t>
            </a:r>
            <a:r>
              <a:rPr lang="en-US" sz="2200" i="1" dirty="0"/>
              <a:t>Refer to  By Laws)</a:t>
            </a:r>
          </a:p>
          <a:p>
            <a:pPr lvl="1">
              <a:buFont typeface="Arial" panose="020B0604020202020204" pitchFamily="34" charset="0"/>
              <a:buChar char="•"/>
            </a:pPr>
            <a:endParaRPr lang="en-US" sz="1200" i="1" dirty="0"/>
          </a:p>
          <a:p>
            <a:pPr>
              <a:buFont typeface="Arial" panose="020B0604020202020204" pitchFamily="34" charset="0"/>
              <a:buChar char="•"/>
            </a:pPr>
            <a:r>
              <a:rPr lang="en-US" sz="2400" dirty="0"/>
              <a:t>Elections must be advertised and should be held at a meeting where the most parents attend. (Example: Open house,  School Advisory Forum or before  a PTA/PTO, Band Booster meeting, SAC, NOT during the meeting.)</a:t>
            </a:r>
          </a:p>
          <a:p>
            <a:pPr>
              <a:buFont typeface="Arial" panose="020B0604020202020204" pitchFamily="34" charset="0"/>
              <a:buChar char="•"/>
            </a:pPr>
            <a:endParaRPr lang="en-US" sz="1200" b="0" i="1" dirty="0">
              <a:solidFill>
                <a:srgbClr val="000000"/>
              </a:solidFill>
            </a:endParaRPr>
          </a:p>
          <a:p>
            <a:pPr lvl="0" algn="l">
              <a:buFont typeface="Arial" panose="020B0604020202020204" pitchFamily="34" charset="0"/>
              <a:buChar char="•"/>
            </a:pPr>
            <a:r>
              <a:rPr lang="en-US" sz="2400" dirty="0"/>
              <a:t>The Nominating Committee </a:t>
            </a:r>
            <a:r>
              <a:rPr lang="en-US" sz="2400" dirty="0" smtClean="0"/>
              <a:t>will present a slate to membership. </a:t>
            </a:r>
          </a:p>
          <a:p>
            <a:pPr marL="0" lvl="0" indent="0" algn="l">
              <a:buNone/>
            </a:pPr>
            <a:r>
              <a:rPr lang="en-US" sz="2400" i="1" dirty="0" smtClean="0"/>
              <a:t>    (</a:t>
            </a:r>
            <a:r>
              <a:rPr lang="en-US" sz="2400" i="1" dirty="0"/>
              <a:t>Check your bylaws!) </a:t>
            </a:r>
          </a:p>
          <a:p>
            <a:pPr lvl="0" algn="l"/>
            <a:endParaRPr lang="en-US" sz="1200" dirty="0"/>
          </a:p>
          <a:p>
            <a:pPr>
              <a:spcBef>
                <a:spcPts val="1200"/>
              </a:spcBef>
            </a:pPr>
            <a:endParaRPr lang="en-US" sz="1200" dirty="0"/>
          </a:p>
          <a:p>
            <a:pPr marR="0" lvl="0" algn="just">
              <a:spcBef>
                <a:spcPts val="1200"/>
              </a:spcBef>
              <a:spcAft>
                <a:spcPts val="0"/>
              </a:spcAft>
            </a:pPr>
            <a:endParaRPr lang="en-US" sz="3600" dirty="0"/>
          </a:p>
        </p:txBody>
      </p:sp>
      <p:sp>
        <p:nvSpPr>
          <p:cNvPr id="16" name="Rectangle 15">
            <a:extLst>
              <a:ext uri="{FF2B5EF4-FFF2-40B4-BE49-F238E27FC236}">
                <a16:creationId xmlns:a16="http://schemas.microsoft.com/office/drawing/2014/main" xmlns="" id="{305F2CE8-80BE-490C-9C12-A2885885D2DD}"/>
              </a:ext>
            </a:extLst>
          </p:cNvPr>
          <p:cNvSpPr/>
          <p:nvPr/>
        </p:nvSpPr>
        <p:spPr>
          <a:xfrm>
            <a:off x="10127880" y="-1"/>
            <a:ext cx="2064120"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200" b="1" dirty="0" smtClean="0">
                <a:solidFill>
                  <a:schemeClr val="bg1"/>
                </a:solidFill>
              </a:rPr>
              <a:t>ELECTION</a:t>
            </a:r>
          </a:p>
          <a:p>
            <a:pPr algn="ctr"/>
            <a:r>
              <a:rPr lang="en-US" sz="3200" b="1" dirty="0" smtClean="0">
                <a:solidFill>
                  <a:schemeClr val="bg1"/>
                </a:solidFill>
              </a:rPr>
              <a:t>PROCESS</a:t>
            </a:r>
          </a:p>
          <a:p>
            <a:pPr algn="ctr"/>
            <a:r>
              <a:rPr lang="en-US" sz="3200" b="1" dirty="0" smtClean="0">
                <a:solidFill>
                  <a:schemeClr val="bg1"/>
                </a:solidFill>
              </a:rPr>
              <a:t>FOR</a:t>
            </a:r>
          </a:p>
          <a:p>
            <a:pPr algn="ctr"/>
            <a:r>
              <a:rPr lang="en-US" sz="3200" b="1" dirty="0" smtClean="0">
                <a:solidFill>
                  <a:schemeClr val="bg1"/>
                </a:solidFill>
              </a:rPr>
              <a:t>SAF &amp; SAC</a:t>
            </a:r>
          </a:p>
          <a:p>
            <a:pPr algn="ctr"/>
            <a:r>
              <a:rPr lang="en-US" sz="3200" b="1" dirty="0" smtClean="0">
                <a:solidFill>
                  <a:schemeClr val="bg1"/>
                </a:solidFill>
              </a:rPr>
              <a:t>PARENTS</a:t>
            </a:r>
            <a:endParaRPr lang="en-US" sz="3200" b="1" dirty="0">
              <a:solidFill>
                <a:schemeClr val="bg1"/>
              </a:solidFill>
            </a:endParaRP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74073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5" name="Isosceles Triangle 24">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7" name="Rectangle 2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8" name="Rectangle 2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6107"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5" name="Title 4">
            <a:extLst>
              <a:ext uri="{FF2B5EF4-FFF2-40B4-BE49-F238E27FC236}">
                <a16:creationId xmlns:a16="http://schemas.microsoft.com/office/drawing/2014/main" xmlns="" id="{C8855392-9FED-4979-8AC6-A73037648D43}"/>
              </a:ext>
            </a:extLst>
          </p:cNvPr>
          <p:cNvSpPr>
            <a:spLocks noGrp="1"/>
          </p:cNvSpPr>
          <p:nvPr>
            <p:ph type="title"/>
          </p:nvPr>
        </p:nvSpPr>
        <p:spPr>
          <a:xfrm>
            <a:off x="838199" y="608438"/>
            <a:ext cx="10515600" cy="661308"/>
          </a:xfrm>
        </p:spPr>
        <p:txBody>
          <a:bodyPr/>
          <a:lstStyle/>
          <a:p>
            <a:pPr algn="ctr"/>
            <a:r>
              <a:rPr lang="en-US" sz="3200" b="1" dirty="0">
                <a:solidFill>
                  <a:schemeClr val="bg1"/>
                </a:solidFill>
              </a:rPr>
              <a:t>TOPIC </a:t>
            </a:r>
            <a:r>
              <a:rPr lang="en-US" sz="3200" b="1" dirty="0" smtClean="0">
                <a:solidFill>
                  <a:schemeClr val="bg1"/>
                </a:solidFill>
              </a:rPr>
              <a:t> 6</a:t>
            </a:r>
            <a:r>
              <a:rPr lang="en-US" sz="3200" b="1" dirty="0">
                <a:solidFill>
                  <a:schemeClr val="bg1"/>
                </a:solidFill>
              </a:rPr>
              <a:t>					</a:t>
            </a:r>
            <a:r>
              <a:rPr lang="en-US" sz="3200" b="1" dirty="0" smtClean="0">
                <a:solidFill>
                  <a:schemeClr val="bg1"/>
                </a:solidFill>
              </a:rPr>
              <a:t>          </a:t>
            </a:r>
            <a:r>
              <a:rPr lang="en-US" sz="3200" b="1" dirty="0" smtClean="0"/>
              <a:t>COMMUNICATION</a:t>
            </a:r>
            <a:endParaRPr lang="en-US" sz="3200" b="1" dirty="0"/>
          </a:p>
        </p:txBody>
      </p:sp>
      <p:graphicFrame>
        <p:nvGraphicFramePr>
          <p:cNvPr id="10" name="Content Placeholder 2" descr="Content Placeholder">
            <a:extLst>
              <a:ext uri="{FF2B5EF4-FFF2-40B4-BE49-F238E27FC236}">
                <a16:creationId xmlns:a16="http://schemas.microsoft.com/office/drawing/2014/main" xmlns="" id="{47A11266-E870-4547-80E5-8133E862A757}"/>
              </a:ext>
            </a:extLst>
          </p:cNvPr>
          <p:cNvGraphicFramePr>
            <a:graphicFrameLocks noGrp="1"/>
          </p:cNvGraphicFramePr>
          <p:nvPr>
            <p:ph idx="1"/>
            <p:extLst>
              <p:ext uri="{D42A27DB-BD31-4B8C-83A1-F6EECF244321}">
                <p14:modId xmlns:p14="http://schemas.microsoft.com/office/powerpoint/2010/main" val="2066955283"/>
              </p:ext>
            </p:extLst>
          </p:nvPr>
        </p:nvGraphicFramePr>
        <p:xfrm>
          <a:off x="838199" y="156757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xmlns=""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9045641" y="1934788"/>
            <a:ext cx="1181100" cy="1181100"/>
          </a:xfrm>
          <a:prstGeom prst="rect">
            <a:avLst/>
          </a:prstGeom>
        </p:spPr>
      </p:pic>
      <p:sp>
        <p:nvSpPr>
          <p:cNvPr id="7" name="Arrow: Pentagon 6">
            <a:extLst>
              <a:ext uri="{FF2B5EF4-FFF2-40B4-BE49-F238E27FC236}">
                <a16:creationId xmlns:a16="http://schemas.microsoft.com/office/drawing/2014/main" xmlns="" id="{E99AEC1E-79DD-48CF-90E8-E56232D8B1A2}"/>
              </a:ext>
            </a:extLst>
          </p:cNvPr>
          <p:cNvSpPr/>
          <p:nvPr/>
        </p:nvSpPr>
        <p:spPr>
          <a:xfrm>
            <a:off x="9673666" y="238232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SAC</a:t>
            </a:r>
          </a:p>
        </p:txBody>
      </p:sp>
      <p:sp>
        <p:nvSpPr>
          <p:cNvPr id="19" name="Arrow: Pentagon 18">
            <a:extLst>
              <a:ext uri="{FF2B5EF4-FFF2-40B4-BE49-F238E27FC236}">
                <a16:creationId xmlns:a16="http://schemas.microsoft.com/office/drawing/2014/main" xmlns="" id="{EFB05D1F-7E9B-44F8-98C0-DEFB56E4BD26}"/>
              </a:ext>
            </a:extLst>
          </p:cNvPr>
          <p:cNvSpPr/>
          <p:nvPr/>
        </p:nvSpPr>
        <p:spPr>
          <a:xfrm rot="10800000">
            <a:off x="8642713" y="203537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B0B3526A-188F-429D-9391-35251C655BCE}"/>
              </a:ext>
            </a:extLst>
          </p:cNvPr>
          <p:cNvSpPr/>
          <p:nvPr/>
        </p:nvSpPr>
        <p:spPr>
          <a:xfrm>
            <a:off x="8926791" y="2125013"/>
            <a:ext cx="694330" cy="4500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SAF</a:t>
            </a:r>
          </a:p>
        </p:txBody>
      </p:sp>
      <p:pic>
        <p:nvPicPr>
          <p:cNvPr id="21" name="Picture 20">
            <a:extLst>
              <a:ext uri="{FF2B5EF4-FFF2-40B4-BE49-F238E27FC236}">
                <a16:creationId xmlns:a16="http://schemas.microsoft.com/office/drawing/2014/main" xmlns="" id="{6A31A099-797B-4F65-A2C1-8C1A7555302A}"/>
              </a:ext>
            </a:extLst>
          </p:cNvPr>
          <p:cNvPicPr>
            <a:picLocks noChangeAspect="1"/>
          </p:cNvPicPr>
          <p:nvPr/>
        </p:nvPicPr>
        <p:blipFill>
          <a:blip r:embed="rId12"/>
          <a:stretch>
            <a:fillRect/>
          </a:stretch>
        </p:blipFill>
        <p:spPr>
          <a:xfrm>
            <a:off x="5439041" y="1958735"/>
            <a:ext cx="1193381" cy="1331820"/>
          </a:xfrm>
          <a:prstGeom prst="rect">
            <a:avLst/>
          </a:prstGeom>
        </p:spPr>
      </p:pic>
      <p:pic>
        <p:nvPicPr>
          <p:cNvPr id="18" name="Content Placeholder 5">
            <a:extLst>
              <a:ext uri="{FF2B5EF4-FFF2-40B4-BE49-F238E27FC236}">
                <a16:creationId xmlns:a16="http://schemas.microsoft.com/office/drawing/2014/main" xmlns="" id="{2B29BC27-4E2F-4037-91AE-613D24DB8C1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8783" y="1972595"/>
            <a:ext cx="1325643" cy="1331820"/>
          </a:xfrm>
          <a:prstGeom prst="rect">
            <a:avLst/>
          </a:prstGeom>
          <a:solidFill>
            <a:schemeClr val="accent2">
              <a:lumMod val="75000"/>
            </a:schemeClr>
          </a:solidFill>
          <a:ln>
            <a:solidFill>
              <a:schemeClr val="accent1"/>
            </a:solidFill>
          </a:ln>
        </p:spPr>
      </p:pic>
    </p:spTree>
    <p:extLst>
      <p:ext uri="{BB962C8B-B14F-4D97-AF65-F5344CB8AC3E}">
        <p14:creationId xmlns:p14="http://schemas.microsoft.com/office/powerpoint/2010/main" val="6853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7748" y="1068856"/>
            <a:ext cx="2790925" cy="957778"/>
          </a:xfrm>
        </p:spPr>
        <p:txBody>
          <a:bodyPr/>
          <a:lstStyle/>
          <a:p>
            <a:r>
              <a:rPr lang="en-US" dirty="0"/>
              <a:t>”Looping” has been designed for use only when a major initiative or new district wide program is under consideration</a:t>
            </a:r>
          </a:p>
        </p:txBody>
      </p:sp>
      <p:sp>
        <p:nvSpPr>
          <p:cNvPr id="3" name="Text Placeholder 2"/>
          <p:cNvSpPr>
            <a:spLocks noGrp="1"/>
          </p:cNvSpPr>
          <p:nvPr>
            <p:ph type="body" sz="quarter" idx="14"/>
          </p:nvPr>
        </p:nvSpPr>
        <p:spPr>
          <a:xfrm>
            <a:off x="5613710" y="1068856"/>
            <a:ext cx="2631932" cy="957778"/>
          </a:xfrm>
        </p:spPr>
        <p:txBody>
          <a:bodyPr/>
          <a:lstStyle/>
          <a:p>
            <a:r>
              <a:rPr lang="en-US" dirty="0"/>
              <a:t>Information is presented at a District Advisory Council Meeting</a:t>
            </a:r>
          </a:p>
        </p:txBody>
      </p:sp>
      <p:sp>
        <p:nvSpPr>
          <p:cNvPr id="4" name="Text Placeholder 3"/>
          <p:cNvSpPr>
            <a:spLocks noGrp="1"/>
          </p:cNvSpPr>
          <p:nvPr>
            <p:ph type="body" sz="quarter" idx="15"/>
          </p:nvPr>
        </p:nvSpPr>
        <p:spPr>
          <a:xfrm>
            <a:off x="9090198" y="1068856"/>
            <a:ext cx="2263601" cy="957778"/>
          </a:xfrm>
        </p:spPr>
        <p:txBody>
          <a:bodyPr/>
          <a:lstStyle/>
          <a:p>
            <a:r>
              <a:rPr lang="en-US" dirty="0"/>
              <a:t>The information is then presented to the Area Advisories SAF Chairs</a:t>
            </a:r>
          </a:p>
        </p:txBody>
      </p:sp>
      <p:sp>
        <p:nvSpPr>
          <p:cNvPr id="5" name="Text Placeholder 4"/>
          <p:cNvSpPr>
            <a:spLocks noGrp="1"/>
          </p:cNvSpPr>
          <p:nvPr>
            <p:ph type="body" sz="quarter" idx="16"/>
          </p:nvPr>
        </p:nvSpPr>
        <p:spPr>
          <a:xfrm>
            <a:off x="8653703" y="2926693"/>
            <a:ext cx="2539615" cy="957778"/>
          </a:xfrm>
        </p:spPr>
        <p:txBody>
          <a:bodyPr/>
          <a:lstStyle/>
          <a:p>
            <a:endParaRPr lang="en-US" dirty="0"/>
          </a:p>
          <a:p>
            <a:r>
              <a:rPr lang="en-US" dirty="0"/>
              <a:t>SAF Chairs go back to their school and vet the information  with their community</a:t>
            </a:r>
          </a:p>
          <a:p>
            <a:endParaRPr lang="en-US" dirty="0"/>
          </a:p>
        </p:txBody>
      </p:sp>
      <p:sp>
        <p:nvSpPr>
          <p:cNvPr id="6" name="Text Placeholder 5"/>
          <p:cNvSpPr>
            <a:spLocks noGrp="1"/>
          </p:cNvSpPr>
          <p:nvPr>
            <p:ph type="body" sz="quarter" idx="17"/>
          </p:nvPr>
        </p:nvSpPr>
        <p:spPr>
          <a:xfrm>
            <a:off x="5177213" y="2926693"/>
            <a:ext cx="2330491" cy="957778"/>
          </a:xfrm>
        </p:spPr>
        <p:txBody>
          <a:bodyPr/>
          <a:lstStyle/>
          <a:p>
            <a:r>
              <a:rPr lang="en-US" dirty="0"/>
              <a:t>The SAF chairs return to their Area Advisory with their feedback/motion</a:t>
            </a:r>
          </a:p>
        </p:txBody>
      </p:sp>
      <p:sp>
        <p:nvSpPr>
          <p:cNvPr id="7" name="Text Placeholder 6"/>
          <p:cNvSpPr>
            <a:spLocks noGrp="1"/>
          </p:cNvSpPr>
          <p:nvPr>
            <p:ph type="body" sz="quarter" idx="18"/>
          </p:nvPr>
        </p:nvSpPr>
        <p:spPr>
          <a:xfrm>
            <a:off x="1707866" y="2926693"/>
            <a:ext cx="2323348" cy="957778"/>
          </a:xfrm>
        </p:spPr>
        <p:txBody>
          <a:bodyPr/>
          <a:lstStyle/>
          <a:p>
            <a:endParaRPr lang="en-US" dirty="0"/>
          </a:p>
          <a:p>
            <a:r>
              <a:rPr lang="en-US" dirty="0"/>
              <a:t>The Area Advisory Chairs provide their feedback/motion to DAC</a:t>
            </a:r>
          </a:p>
          <a:p>
            <a:endParaRPr lang="en-US" dirty="0"/>
          </a:p>
        </p:txBody>
      </p:sp>
      <p:sp>
        <p:nvSpPr>
          <p:cNvPr id="8" name="Text Placeholder 7"/>
          <p:cNvSpPr>
            <a:spLocks noGrp="1"/>
          </p:cNvSpPr>
          <p:nvPr>
            <p:ph type="body" sz="quarter" idx="19"/>
          </p:nvPr>
        </p:nvSpPr>
        <p:spPr>
          <a:xfrm>
            <a:off x="2037749" y="4788445"/>
            <a:ext cx="2323348" cy="957778"/>
          </a:xfrm>
        </p:spPr>
        <p:txBody>
          <a:bodyPr/>
          <a:lstStyle/>
          <a:p>
            <a:r>
              <a:rPr lang="en-US" dirty="0"/>
              <a:t>DAC brings forward a motion that is read at a School Board Meeting</a:t>
            </a:r>
          </a:p>
        </p:txBody>
      </p:sp>
      <p:sp>
        <p:nvSpPr>
          <p:cNvPr id="9" name="Text Placeholder 8"/>
          <p:cNvSpPr>
            <a:spLocks noGrp="1"/>
          </p:cNvSpPr>
          <p:nvPr>
            <p:ph type="body" sz="quarter" idx="20"/>
          </p:nvPr>
        </p:nvSpPr>
        <p:spPr>
          <a:xfrm>
            <a:off x="5613709" y="4788445"/>
            <a:ext cx="2503595" cy="957778"/>
          </a:xfrm>
        </p:spPr>
        <p:txBody>
          <a:bodyPr/>
          <a:lstStyle/>
          <a:p>
            <a:r>
              <a:rPr lang="en-US" dirty="0"/>
              <a:t>The motion is catalogued by the Chief of Staff and  forwarded to a department for a response	</a:t>
            </a:r>
          </a:p>
        </p:txBody>
      </p:sp>
      <p:sp>
        <p:nvSpPr>
          <p:cNvPr id="10" name="Text Placeholder 9"/>
          <p:cNvSpPr>
            <a:spLocks noGrp="1"/>
          </p:cNvSpPr>
          <p:nvPr>
            <p:ph type="body" sz="quarter" idx="21"/>
          </p:nvPr>
        </p:nvSpPr>
        <p:spPr/>
        <p:txBody>
          <a:bodyPr/>
          <a:lstStyle/>
          <a:p>
            <a:r>
              <a:rPr lang="en-US" dirty="0"/>
              <a:t>A response is provided within 21 days</a:t>
            </a:r>
          </a:p>
        </p:txBody>
      </p:sp>
      <p:sp>
        <p:nvSpPr>
          <p:cNvPr id="12" name="Footer Placeholder 11">
            <a:extLst>
              <a:ext uri="{FF2B5EF4-FFF2-40B4-BE49-F238E27FC236}">
                <a16:creationId xmlns:a16="http://schemas.microsoft.com/office/drawing/2014/main" xmlns="" id="{90251617-4A77-4625-9281-72D70BDC681A}"/>
              </a:ext>
            </a:extLst>
          </p:cNvPr>
          <p:cNvSpPr>
            <a:spLocks noGrp="1"/>
          </p:cNvSpPr>
          <p:nvPr>
            <p:ph type="ftr" sz="quarter" idx="11"/>
          </p:nvPr>
        </p:nvSpPr>
        <p:spPr/>
        <p:txBody>
          <a:bodyPr/>
          <a:lstStyle/>
          <a:p>
            <a:r>
              <a:rPr lang="en-US"/>
              <a:t>8.25.2021</a:t>
            </a:r>
            <a:endParaRPr lang="en-US" dirty="0"/>
          </a:p>
        </p:txBody>
      </p:sp>
      <p:sp>
        <p:nvSpPr>
          <p:cNvPr id="14" name="Rectangle 13">
            <a:extLst>
              <a:ext uri="{FF2B5EF4-FFF2-40B4-BE49-F238E27FC236}">
                <a16:creationId xmlns:a16="http://schemas.microsoft.com/office/drawing/2014/main" xmlns="" id="{848A1BE4-4E7D-4182-BB5F-FC10549AFB18}"/>
              </a:ext>
            </a:extLst>
          </p:cNvPr>
          <p:cNvSpPr/>
          <p:nvPr/>
        </p:nvSpPr>
        <p:spPr>
          <a:xfrm>
            <a:off x="808571" y="192011"/>
            <a:ext cx="10439339"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TOPIC 6		THE PUBLIC ENGAGEMENT LOOP “LOOPING</a:t>
            </a:r>
            <a:r>
              <a:rPr lang="en-US" sz="2400" dirty="0"/>
              <a:t>” – POLICY 1164</a:t>
            </a:r>
          </a:p>
        </p:txBody>
      </p:sp>
      <p:sp>
        <p:nvSpPr>
          <p:cNvPr id="21" name="Rectangle 2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2" name="Isosceles Triangle 21">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24" name="Rectangle 2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25" name="Rectangle 2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6" name="Rectangle 2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7" name="Rectangle 2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356601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05F2CE8-80BE-490C-9C12-A2885885D2DD}"/>
              </a:ext>
            </a:extLst>
          </p:cNvPr>
          <p:cNvSpPr/>
          <p:nvPr/>
        </p:nvSpPr>
        <p:spPr>
          <a:xfrm>
            <a:off x="10153403" y="0"/>
            <a:ext cx="2052245" cy="657341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smtClean="0">
              <a:solidFill>
                <a:schemeClr val="bg1"/>
              </a:solidFill>
            </a:endParaRPr>
          </a:p>
          <a:p>
            <a:pPr algn="ctr"/>
            <a:r>
              <a:rPr lang="en-US" sz="2800" b="1" dirty="0" smtClean="0">
                <a:solidFill>
                  <a:schemeClr val="bg1"/>
                </a:solidFill>
              </a:rPr>
              <a:t>C</a:t>
            </a:r>
          </a:p>
          <a:p>
            <a:pPr algn="ctr"/>
            <a:r>
              <a:rPr lang="en-US" sz="2800" b="1" dirty="0" smtClean="0">
                <a:solidFill>
                  <a:schemeClr val="bg1"/>
                </a:solidFill>
              </a:rPr>
              <a:t>O</a:t>
            </a:r>
          </a:p>
          <a:p>
            <a:pPr algn="ctr"/>
            <a:r>
              <a:rPr lang="en-US" sz="2800" b="1" dirty="0" smtClean="0">
                <a:solidFill>
                  <a:schemeClr val="bg1"/>
                </a:solidFill>
              </a:rPr>
              <a:t>M</a:t>
            </a:r>
          </a:p>
          <a:p>
            <a:pPr algn="ctr"/>
            <a:r>
              <a:rPr lang="en-US" sz="2800" b="1" dirty="0" smtClean="0">
                <a:solidFill>
                  <a:schemeClr val="bg1"/>
                </a:solidFill>
              </a:rPr>
              <a:t>M</a:t>
            </a:r>
          </a:p>
          <a:p>
            <a:pPr algn="ctr"/>
            <a:r>
              <a:rPr lang="en-US" sz="2800" b="1" dirty="0" smtClean="0">
                <a:solidFill>
                  <a:schemeClr val="bg1"/>
                </a:solidFill>
              </a:rPr>
              <a:t>U</a:t>
            </a:r>
          </a:p>
          <a:p>
            <a:pPr algn="ctr"/>
            <a:r>
              <a:rPr lang="en-US" sz="2800" b="1" dirty="0" smtClean="0">
                <a:solidFill>
                  <a:schemeClr val="bg1"/>
                </a:solidFill>
              </a:rPr>
              <a:t>N</a:t>
            </a:r>
          </a:p>
          <a:p>
            <a:pPr algn="ctr"/>
            <a:r>
              <a:rPr lang="en-US" sz="2800" b="1" dirty="0" smtClean="0">
                <a:solidFill>
                  <a:schemeClr val="bg1"/>
                </a:solidFill>
              </a:rPr>
              <a:t>I</a:t>
            </a:r>
          </a:p>
          <a:p>
            <a:pPr algn="ctr"/>
            <a:r>
              <a:rPr lang="en-US" sz="2800" b="1" dirty="0" smtClean="0">
                <a:solidFill>
                  <a:schemeClr val="bg1"/>
                </a:solidFill>
              </a:rPr>
              <a:t>C</a:t>
            </a:r>
          </a:p>
          <a:p>
            <a:pPr algn="ctr"/>
            <a:r>
              <a:rPr lang="en-US" sz="2800" b="1" dirty="0" smtClean="0">
                <a:solidFill>
                  <a:schemeClr val="bg1"/>
                </a:solidFill>
              </a:rPr>
              <a:t>A</a:t>
            </a:r>
          </a:p>
          <a:p>
            <a:pPr algn="ctr"/>
            <a:r>
              <a:rPr lang="en-US" sz="2800" b="1" dirty="0" smtClean="0">
                <a:solidFill>
                  <a:schemeClr val="bg1"/>
                </a:solidFill>
              </a:rPr>
              <a:t>T</a:t>
            </a:r>
          </a:p>
          <a:p>
            <a:pPr algn="ctr"/>
            <a:r>
              <a:rPr lang="en-US" sz="2800" b="1" dirty="0" smtClean="0">
                <a:solidFill>
                  <a:schemeClr val="bg1"/>
                </a:solidFill>
              </a:rPr>
              <a:t>I</a:t>
            </a:r>
          </a:p>
          <a:p>
            <a:pPr algn="ctr"/>
            <a:r>
              <a:rPr lang="en-US" sz="2800" b="1" dirty="0" smtClean="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313898" y="1502128"/>
            <a:ext cx="9490937" cy="4351338"/>
          </a:xfrm>
        </p:spPr>
        <p:txBody>
          <a:bodyPr>
            <a:normAutofit lnSpcReduction="10000"/>
          </a:bodyPr>
          <a:lstStyle/>
          <a:p>
            <a:pPr marL="0" indent="0">
              <a:buNone/>
            </a:pPr>
            <a:endParaRPr lang="en-US" sz="2400" dirty="0"/>
          </a:p>
          <a:p>
            <a:pPr marL="0" indent="0">
              <a:buNone/>
            </a:pPr>
            <a:r>
              <a:rPr lang="en-US" sz="2200" b="0" i="0" dirty="0" smtClean="0">
                <a:effectLst/>
              </a:rPr>
              <a:t>The </a:t>
            </a:r>
            <a:r>
              <a:rPr lang="en-US" sz="2200" b="0" i="0" dirty="0">
                <a:effectLst/>
              </a:rPr>
              <a:t>School Advisory Forum Manual </a:t>
            </a:r>
            <a:r>
              <a:rPr lang="en-US" sz="2200" dirty="0"/>
              <a:t>provides </a:t>
            </a:r>
            <a:r>
              <a:rPr lang="en-US" sz="2200" b="0" i="0" dirty="0" smtClean="0">
                <a:effectLst/>
              </a:rPr>
              <a:t>information </a:t>
            </a:r>
            <a:r>
              <a:rPr lang="en-US" sz="2200" b="0" i="0" dirty="0">
                <a:effectLst/>
              </a:rPr>
              <a:t>on </a:t>
            </a:r>
            <a:r>
              <a:rPr lang="en-US" sz="2200" b="0" i="0" dirty="0" smtClean="0">
                <a:effectLst/>
              </a:rPr>
              <a:t>these topics.</a:t>
            </a:r>
          </a:p>
          <a:p>
            <a:pPr marL="0" indent="0">
              <a:buNone/>
            </a:pPr>
            <a:endParaRPr lang="en-US" sz="2200" b="0" i="0" dirty="0">
              <a:effectLst/>
            </a:endParaRPr>
          </a:p>
          <a:p>
            <a:pPr marL="0" indent="0">
              <a:buNone/>
            </a:pPr>
            <a:r>
              <a:rPr lang="en-US" sz="2200" dirty="0"/>
              <a:t>Topics covered are</a:t>
            </a:r>
            <a:r>
              <a:rPr lang="en-US" sz="2200" dirty="0" smtClean="0"/>
              <a:t>:</a:t>
            </a:r>
          </a:p>
          <a:p>
            <a:pPr marL="0" indent="0">
              <a:buNone/>
            </a:pPr>
            <a:endParaRPr lang="en-US" sz="2200" dirty="0"/>
          </a:p>
          <a:p>
            <a:pPr marL="0" indent="0">
              <a:buNone/>
            </a:pPr>
            <a:r>
              <a:rPr lang="en-US" sz="2200" b="0" i="0" dirty="0" smtClean="0">
                <a:effectLst/>
              </a:rPr>
              <a:t>PLAN </a:t>
            </a:r>
            <a:r>
              <a:rPr lang="en-US" sz="2200" b="0" i="0" dirty="0">
                <a:effectLst/>
              </a:rPr>
              <a:t>THE </a:t>
            </a:r>
            <a:r>
              <a:rPr lang="en-US" sz="2200" b="0" i="0" dirty="0" smtClean="0">
                <a:effectLst/>
              </a:rPr>
              <a:t>MEETING</a:t>
            </a:r>
            <a:endParaRPr lang="en-US" sz="2200" dirty="0"/>
          </a:p>
          <a:p>
            <a:pPr marL="0" indent="0">
              <a:buNone/>
            </a:pPr>
            <a:r>
              <a:rPr lang="en-US" sz="2400" dirty="0"/>
              <a:t>_____ </a:t>
            </a:r>
            <a:r>
              <a:rPr lang="en-US" sz="2200" dirty="0"/>
              <a:t>	</a:t>
            </a:r>
            <a:r>
              <a:rPr lang="en-US" sz="2200" dirty="0" smtClean="0"/>
              <a:t>Meet </a:t>
            </a:r>
            <a:r>
              <a:rPr lang="en-US" sz="2200" dirty="0"/>
              <a:t>the principal</a:t>
            </a:r>
          </a:p>
          <a:p>
            <a:pPr marL="0" indent="0">
              <a:buNone/>
            </a:pPr>
            <a:r>
              <a:rPr lang="en-US" sz="2400" dirty="0"/>
              <a:t>_____ </a:t>
            </a:r>
            <a:r>
              <a:rPr lang="en-US" sz="2200" dirty="0"/>
              <a:t>	</a:t>
            </a:r>
            <a:r>
              <a:rPr lang="en-US" sz="2200" dirty="0" smtClean="0"/>
              <a:t>Meeting </a:t>
            </a:r>
            <a:r>
              <a:rPr lang="en-US" sz="2200" dirty="0"/>
              <a:t>dates established and advertised</a:t>
            </a:r>
          </a:p>
          <a:p>
            <a:pPr marL="0" indent="0">
              <a:buNone/>
            </a:pPr>
            <a:r>
              <a:rPr lang="en-US" sz="2400" dirty="0"/>
              <a:t>_____ </a:t>
            </a:r>
            <a:r>
              <a:rPr lang="en-US" sz="2200" dirty="0"/>
              <a:t>	</a:t>
            </a:r>
            <a:r>
              <a:rPr lang="en-US" sz="2200" dirty="0" smtClean="0"/>
              <a:t>Contact </a:t>
            </a:r>
            <a:r>
              <a:rPr lang="en-US" sz="2200" dirty="0"/>
              <a:t>guest speaker</a:t>
            </a:r>
          </a:p>
          <a:p>
            <a:pPr marL="0" indent="0">
              <a:buNone/>
            </a:pPr>
            <a:r>
              <a:rPr lang="en-US" sz="2400" dirty="0"/>
              <a:t>_____ </a:t>
            </a:r>
            <a:r>
              <a:rPr lang="en-US" sz="2200" dirty="0"/>
              <a:t>	</a:t>
            </a:r>
            <a:r>
              <a:rPr lang="en-US" sz="2200" dirty="0" smtClean="0"/>
              <a:t>Agenda </a:t>
            </a:r>
            <a:r>
              <a:rPr lang="en-US" sz="2200" dirty="0"/>
              <a:t>development and distributed</a:t>
            </a:r>
          </a:p>
          <a:p>
            <a:pPr marL="0" indent="0" algn="ctr">
              <a:buNone/>
            </a:pPr>
            <a:endParaRPr lang="en-US" sz="4400" dirty="0"/>
          </a:p>
        </p:txBody>
      </p:sp>
      <p:sp>
        <p:nvSpPr>
          <p:cNvPr id="17" name="Content Placeholder 2">
            <a:extLst>
              <a:ext uri="{FF2B5EF4-FFF2-40B4-BE49-F238E27FC236}">
                <a16:creationId xmlns:a16="http://schemas.microsoft.com/office/drawing/2014/main" xmlns=""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xmlns="" id="{E199600F-A17E-4354-A7AB-0CC2A43A9354}"/>
              </a:ext>
            </a:extLst>
          </p:cNvPr>
          <p:cNvSpPr txBox="1">
            <a:spLocks/>
          </p:cNvSpPr>
          <p:nvPr/>
        </p:nvSpPr>
        <p:spPr>
          <a:xfrm>
            <a:off x="268282" y="215452"/>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smtClean="0"/>
              <a:t>  </a:t>
            </a:r>
            <a:r>
              <a:rPr lang="en-US" sz="3600" b="1" dirty="0" smtClean="0"/>
              <a:t>TOPIC  </a:t>
            </a:r>
            <a:r>
              <a:rPr lang="en-ZA" sz="3600" b="1" dirty="0"/>
              <a:t>6</a:t>
            </a:r>
            <a:r>
              <a:rPr lang="en-ZA" sz="3600" b="1" dirty="0" smtClean="0"/>
              <a:t>                 PLAN THE MEETING CHECKLIST</a:t>
            </a:r>
            <a:r>
              <a:rPr lang="en-ZA" b="1" dirty="0" smtClean="0"/>
              <a:t>	  </a:t>
            </a:r>
            <a:endParaRPr lang="en-ZA" b="1" dirty="0"/>
          </a:p>
        </p:txBody>
      </p:sp>
      <p:sp>
        <p:nvSpPr>
          <p:cNvPr id="7" name="Rectangle 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573416"/>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161333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smtClean="0">
              <a:solidFill>
                <a:schemeClr val="bg1"/>
              </a:solidFill>
            </a:endParaRPr>
          </a:p>
          <a:p>
            <a:pPr algn="ctr"/>
            <a:r>
              <a:rPr lang="en-US" sz="2800" b="1" dirty="0" smtClean="0">
                <a:solidFill>
                  <a:schemeClr val="bg1"/>
                </a:solidFill>
              </a:rPr>
              <a:t>C</a:t>
            </a:r>
          </a:p>
          <a:p>
            <a:pPr algn="ctr"/>
            <a:r>
              <a:rPr lang="en-US" sz="2800" b="1" dirty="0" smtClean="0">
                <a:solidFill>
                  <a:schemeClr val="bg1"/>
                </a:solidFill>
              </a:rPr>
              <a:t>O</a:t>
            </a:r>
          </a:p>
          <a:p>
            <a:pPr algn="ctr"/>
            <a:r>
              <a:rPr lang="en-US" sz="2800" b="1" dirty="0" smtClean="0">
                <a:solidFill>
                  <a:schemeClr val="bg1"/>
                </a:solidFill>
              </a:rPr>
              <a:t>M</a:t>
            </a:r>
          </a:p>
          <a:p>
            <a:pPr algn="ctr"/>
            <a:r>
              <a:rPr lang="en-US" sz="2800" b="1" dirty="0" smtClean="0">
                <a:solidFill>
                  <a:schemeClr val="bg1"/>
                </a:solidFill>
              </a:rPr>
              <a:t>M</a:t>
            </a:r>
          </a:p>
          <a:p>
            <a:pPr algn="ctr"/>
            <a:r>
              <a:rPr lang="en-US" sz="2800" b="1" dirty="0" smtClean="0">
                <a:solidFill>
                  <a:schemeClr val="bg1"/>
                </a:solidFill>
              </a:rPr>
              <a:t>U</a:t>
            </a:r>
          </a:p>
          <a:p>
            <a:pPr algn="ctr"/>
            <a:r>
              <a:rPr lang="en-US" sz="2800" b="1" dirty="0" smtClean="0">
                <a:solidFill>
                  <a:schemeClr val="bg1"/>
                </a:solidFill>
              </a:rPr>
              <a:t>N</a:t>
            </a:r>
          </a:p>
          <a:p>
            <a:pPr algn="ctr"/>
            <a:r>
              <a:rPr lang="en-US" sz="2800" b="1" dirty="0" smtClean="0">
                <a:solidFill>
                  <a:schemeClr val="bg1"/>
                </a:solidFill>
              </a:rPr>
              <a:t>I</a:t>
            </a:r>
          </a:p>
          <a:p>
            <a:pPr algn="ctr"/>
            <a:r>
              <a:rPr lang="en-US" sz="2800" b="1" dirty="0" smtClean="0">
                <a:solidFill>
                  <a:schemeClr val="bg1"/>
                </a:solidFill>
              </a:rPr>
              <a:t>C</a:t>
            </a:r>
          </a:p>
          <a:p>
            <a:pPr algn="ctr"/>
            <a:r>
              <a:rPr lang="en-US" sz="2800" b="1" dirty="0" smtClean="0">
                <a:solidFill>
                  <a:schemeClr val="bg1"/>
                </a:solidFill>
              </a:rPr>
              <a:t>A</a:t>
            </a:r>
          </a:p>
          <a:p>
            <a:pPr algn="ctr"/>
            <a:r>
              <a:rPr lang="en-US" sz="2800" b="1" dirty="0" smtClean="0">
                <a:solidFill>
                  <a:schemeClr val="bg1"/>
                </a:solidFill>
              </a:rPr>
              <a:t>T</a:t>
            </a:r>
          </a:p>
          <a:p>
            <a:pPr algn="ctr"/>
            <a:r>
              <a:rPr lang="en-US" sz="2800" b="1" dirty="0" smtClean="0">
                <a:solidFill>
                  <a:schemeClr val="bg1"/>
                </a:solidFill>
              </a:rPr>
              <a:t>I</a:t>
            </a:r>
          </a:p>
          <a:p>
            <a:pPr algn="ctr"/>
            <a:r>
              <a:rPr lang="en-US" sz="2800" b="1" dirty="0" smtClean="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300250" y="1507918"/>
            <a:ext cx="9504585" cy="4578985"/>
          </a:xfrm>
        </p:spPr>
        <p:txBody>
          <a:bodyPr>
            <a:normAutofit fontScale="92500" lnSpcReduction="10000"/>
          </a:bodyPr>
          <a:lstStyle/>
          <a:p>
            <a:pPr marL="0" indent="0">
              <a:buNone/>
            </a:pPr>
            <a:r>
              <a:rPr lang="en-US" sz="2800" dirty="0" smtClean="0"/>
              <a:t>OPERATE </a:t>
            </a:r>
            <a:r>
              <a:rPr lang="en-US" sz="2800" dirty="0"/>
              <a:t>THE </a:t>
            </a:r>
            <a:r>
              <a:rPr lang="en-US" sz="2800" dirty="0" smtClean="0"/>
              <a:t>MEETING</a:t>
            </a:r>
          </a:p>
          <a:p>
            <a:pPr marL="0" indent="0">
              <a:buNone/>
            </a:pPr>
            <a:r>
              <a:rPr lang="en-US" sz="2000" dirty="0" smtClean="0"/>
              <a:t>_____ </a:t>
            </a:r>
            <a:r>
              <a:rPr lang="en-US" sz="2200" dirty="0" smtClean="0"/>
              <a:t>Start </a:t>
            </a:r>
            <a:r>
              <a:rPr lang="en-US" sz="2200" dirty="0"/>
              <a:t>on </a:t>
            </a:r>
            <a:r>
              <a:rPr lang="en-US" sz="2200" dirty="0" smtClean="0"/>
              <a:t>time</a:t>
            </a:r>
          </a:p>
          <a:p>
            <a:pPr marL="0" indent="0">
              <a:buNone/>
            </a:pPr>
            <a:r>
              <a:rPr lang="en-US" sz="2000" dirty="0" smtClean="0"/>
              <a:t>_____ </a:t>
            </a:r>
            <a:r>
              <a:rPr lang="en-US" sz="2200" dirty="0" smtClean="0"/>
              <a:t>Guidelines </a:t>
            </a:r>
            <a:r>
              <a:rPr lang="en-US" sz="2200" dirty="0"/>
              <a:t>should be established and conveyed to group as the </a:t>
            </a:r>
            <a:r>
              <a:rPr lang="en-US" sz="2200" dirty="0" smtClean="0"/>
              <a:t>meeting begins</a:t>
            </a:r>
            <a:endParaRPr lang="en-US" sz="2200" dirty="0"/>
          </a:p>
          <a:p>
            <a:pPr marL="0" indent="0">
              <a:buNone/>
            </a:pPr>
            <a:r>
              <a:rPr lang="en-US" sz="2000" dirty="0" smtClean="0"/>
              <a:t>_____ </a:t>
            </a:r>
            <a:r>
              <a:rPr lang="en-US" sz="2200" dirty="0" smtClean="0"/>
              <a:t>Discuss </a:t>
            </a:r>
            <a:r>
              <a:rPr lang="en-US" sz="2200" dirty="0"/>
              <a:t>one item at a time and move on (avoid getting side-tracked</a:t>
            </a:r>
            <a:r>
              <a:rPr lang="en-US" sz="2200" dirty="0" smtClean="0"/>
              <a:t>)</a:t>
            </a:r>
          </a:p>
          <a:p>
            <a:pPr marL="0" indent="0">
              <a:buNone/>
            </a:pPr>
            <a:r>
              <a:rPr lang="en-US" sz="2000" dirty="0" smtClean="0"/>
              <a:t>_____ </a:t>
            </a:r>
            <a:r>
              <a:rPr lang="en-US" sz="2200" dirty="0" smtClean="0"/>
              <a:t>Get </a:t>
            </a:r>
            <a:r>
              <a:rPr lang="en-US" sz="2200" dirty="0"/>
              <a:t>input from the </a:t>
            </a:r>
            <a:r>
              <a:rPr lang="en-US" sz="2200" dirty="0" smtClean="0"/>
              <a:t>group</a:t>
            </a:r>
          </a:p>
          <a:p>
            <a:pPr marL="0" indent="0">
              <a:buNone/>
            </a:pPr>
            <a:r>
              <a:rPr lang="en-US" sz="2000" dirty="0" smtClean="0"/>
              <a:t>_____ </a:t>
            </a:r>
            <a:r>
              <a:rPr lang="en-US" sz="2200" dirty="0" smtClean="0"/>
              <a:t>Summarize decisions</a:t>
            </a:r>
          </a:p>
          <a:p>
            <a:pPr marL="0" indent="0">
              <a:buNone/>
            </a:pPr>
            <a:r>
              <a:rPr lang="en-US" sz="2000" dirty="0" smtClean="0"/>
              <a:t>_____ </a:t>
            </a:r>
            <a:r>
              <a:rPr lang="en-US" sz="2200" dirty="0" smtClean="0"/>
              <a:t>Review </a:t>
            </a:r>
            <a:r>
              <a:rPr lang="en-US" sz="2200" dirty="0"/>
              <a:t>follow-up responsibilities and </a:t>
            </a:r>
            <a:r>
              <a:rPr lang="en-US" sz="2200" dirty="0" smtClean="0"/>
              <a:t>deadlines</a:t>
            </a:r>
          </a:p>
          <a:p>
            <a:pPr marL="0" indent="0">
              <a:buNone/>
            </a:pPr>
            <a:endParaRPr lang="en-US" sz="2200" dirty="0"/>
          </a:p>
          <a:p>
            <a:pPr marL="0" indent="0">
              <a:buNone/>
            </a:pPr>
            <a:r>
              <a:rPr lang="en-US" sz="2800" dirty="0" smtClean="0"/>
              <a:t>FOLLOW UP</a:t>
            </a:r>
          </a:p>
          <a:p>
            <a:pPr marL="0" indent="0">
              <a:buNone/>
            </a:pPr>
            <a:r>
              <a:rPr lang="en-US" sz="2400" dirty="0" smtClean="0"/>
              <a:t>_____ Minutes should be shared and posted in a timely manner</a:t>
            </a:r>
          </a:p>
          <a:p>
            <a:pPr marL="0" indent="0">
              <a:buNone/>
            </a:pPr>
            <a:r>
              <a:rPr lang="en-US" sz="2400" dirty="0" smtClean="0"/>
              <a:t>_____ Make sure speakers/presenters are thanked</a:t>
            </a:r>
            <a:endParaRPr lang="en-US" sz="2200" b="1" dirty="0" smtClean="0"/>
          </a:p>
          <a:p>
            <a:pPr marL="0" indent="0">
              <a:buNone/>
            </a:pPr>
            <a:endParaRPr lang="en-US" sz="2200" dirty="0"/>
          </a:p>
        </p:txBody>
      </p:sp>
      <p:sp>
        <p:nvSpPr>
          <p:cNvPr id="16" name="Title 1">
            <a:extLst>
              <a:ext uri="{FF2B5EF4-FFF2-40B4-BE49-F238E27FC236}">
                <a16:creationId xmlns:a16="http://schemas.microsoft.com/office/drawing/2014/main" xmlns="" id="{E199600F-A17E-4354-A7AB-0CC2A43A9354}"/>
              </a:ext>
            </a:extLst>
          </p:cNvPr>
          <p:cNvSpPr txBox="1">
            <a:spLocks/>
          </p:cNvSpPr>
          <p:nvPr/>
        </p:nvSpPr>
        <p:spPr>
          <a:xfrm>
            <a:off x="268282" y="252810"/>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sz="3600" b="1" dirty="0" smtClean="0"/>
              <a:t>  TOPIC  </a:t>
            </a:r>
            <a:r>
              <a:rPr lang="en-ZA" sz="3600" b="1" dirty="0"/>
              <a:t>6</a:t>
            </a:r>
            <a:r>
              <a:rPr lang="en-ZA" sz="3600" b="1" dirty="0" smtClean="0"/>
              <a:t>                  PLAN THE MEETING CHECKLIST	</a:t>
            </a:r>
            <a:r>
              <a:rPr lang="en-ZA" b="1" dirty="0" smtClean="0"/>
              <a:t>  </a:t>
            </a:r>
            <a:endParaRPr lang="en-ZA" b="1" dirty="0"/>
          </a:p>
        </p:txBody>
      </p:sp>
      <p:sp>
        <p:nvSpPr>
          <p:cNvPr id="7" name="Rectangle 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696951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58AE6-56F6-44E8-8BBF-23277B1773E4}"/>
              </a:ext>
            </a:extLst>
          </p:cNvPr>
          <p:cNvSpPr>
            <a:spLocks noGrp="1"/>
          </p:cNvSpPr>
          <p:nvPr>
            <p:ph type="title"/>
          </p:nvPr>
        </p:nvSpPr>
        <p:spPr>
          <a:xfrm>
            <a:off x="9247238" y="0"/>
            <a:ext cx="2944761" cy="6721473"/>
          </a:xfrm>
        </p:spPr>
        <p:txBody>
          <a:bodyPr/>
          <a:lstStyle/>
          <a:p>
            <a:pPr algn="ctr">
              <a:lnSpc>
                <a:spcPct val="150000"/>
              </a:lnSpc>
            </a:pPr>
            <a:r>
              <a:rPr lang="en-US" b="1" dirty="0"/>
              <a:t>Who can I contact?</a:t>
            </a:r>
            <a:br>
              <a:rPr lang="en-US" b="1" dirty="0"/>
            </a:br>
            <a:r>
              <a:rPr lang="en-US" dirty="0">
                <a:latin typeface="+mn-lt"/>
              </a:rPr>
              <a:t> </a:t>
            </a:r>
          </a:p>
        </p:txBody>
      </p:sp>
      <p:graphicFrame>
        <p:nvGraphicFramePr>
          <p:cNvPr id="3" name="Content Placeholder 2" descr="List Content Placeholder">
            <a:extLst>
              <a:ext uri="{FF2B5EF4-FFF2-40B4-BE49-F238E27FC236}">
                <a16:creationId xmlns:a16="http://schemas.microsoft.com/office/drawing/2014/main" xmlns="" id="{00DD6853-7971-494B-A148-546DF3F15457}"/>
              </a:ext>
            </a:extLst>
          </p:cNvPr>
          <p:cNvGraphicFramePr>
            <a:graphicFrameLocks noGrp="1"/>
          </p:cNvGraphicFramePr>
          <p:nvPr>
            <p:ph idx="1"/>
            <p:extLst>
              <p:ext uri="{D42A27DB-BD31-4B8C-83A1-F6EECF244321}">
                <p14:modId xmlns:p14="http://schemas.microsoft.com/office/powerpoint/2010/main" val="1353373916"/>
              </p:ext>
            </p:extLst>
          </p:nvPr>
        </p:nvGraphicFramePr>
        <p:xfrm>
          <a:off x="838200" y="204952"/>
          <a:ext cx="7996084" cy="614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2" name="Isosceles Triangle 11">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5" name="Rectangle 1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089782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smtClean="0">
              <a:solidFill>
                <a:schemeClr val="bg1"/>
              </a:solidFill>
            </a:endParaRPr>
          </a:p>
          <a:p>
            <a:pPr algn="ctr"/>
            <a:r>
              <a:rPr lang="en-US" sz="2800" b="1" dirty="0" smtClean="0">
                <a:solidFill>
                  <a:schemeClr val="bg1"/>
                </a:solidFill>
              </a:rPr>
              <a:t>C</a:t>
            </a:r>
          </a:p>
          <a:p>
            <a:pPr algn="ctr"/>
            <a:r>
              <a:rPr lang="en-US" sz="2800" b="1" dirty="0" smtClean="0">
                <a:solidFill>
                  <a:schemeClr val="bg1"/>
                </a:solidFill>
              </a:rPr>
              <a:t>O</a:t>
            </a:r>
          </a:p>
          <a:p>
            <a:pPr algn="ctr"/>
            <a:r>
              <a:rPr lang="en-US" sz="2800" b="1" dirty="0" smtClean="0">
                <a:solidFill>
                  <a:schemeClr val="bg1"/>
                </a:solidFill>
              </a:rPr>
              <a:t>M</a:t>
            </a:r>
          </a:p>
          <a:p>
            <a:pPr algn="ctr"/>
            <a:r>
              <a:rPr lang="en-US" sz="2800" b="1" dirty="0" smtClean="0">
                <a:solidFill>
                  <a:schemeClr val="bg1"/>
                </a:solidFill>
              </a:rPr>
              <a:t>M</a:t>
            </a:r>
          </a:p>
          <a:p>
            <a:pPr algn="ctr"/>
            <a:r>
              <a:rPr lang="en-US" sz="2800" b="1" dirty="0" smtClean="0">
                <a:solidFill>
                  <a:schemeClr val="bg1"/>
                </a:solidFill>
              </a:rPr>
              <a:t>U</a:t>
            </a:r>
          </a:p>
          <a:p>
            <a:pPr algn="ctr"/>
            <a:r>
              <a:rPr lang="en-US" sz="2800" b="1" dirty="0" smtClean="0">
                <a:solidFill>
                  <a:schemeClr val="bg1"/>
                </a:solidFill>
              </a:rPr>
              <a:t>N</a:t>
            </a:r>
          </a:p>
          <a:p>
            <a:pPr algn="ctr"/>
            <a:r>
              <a:rPr lang="en-US" sz="2800" b="1" dirty="0" smtClean="0">
                <a:solidFill>
                  <a:schemeClr val="bg1"/>
                </a:solidFill>
              </a:rPr>
              <a:t>I</a:t>
            </a:r>
          </a:p>
          <a:p>
            <a:pPr algn="ctr"/>
            <a:r>
              <a:rPr lang="en-US" sz="2800" b="1" dirty="0" smtClean="0">
                <a:solidFill>
                  <a:schemeClr val="bg1"/>
                </a:solidFill>
              </a:rPr>
              <a:t>C</a:t>
            </a:r>
          </a:p>
          <a:p>
            <a:pPr algn="ctr"/>
            <a:r>
              <a:rPr lang="en-US" sz="2800" b="1" dirty="0" smtClean="0">
                <a:solidFill>
                  <a:schemeClr val="bg1"/>
                </a:solidFill>
              </a:rPr>
              <a:t>A</a:t>
            </a:r>
          </a:p>
          <a:p>
            <a:pPr algn="ctr"/>
            <a:r>
              <a:rPr lang="en-US" sz="2800" b="1" dirty="0" smtClean="0">
                <a:solidFill>
                  <a:schemeClr val="bg1"/>
                </a:solidFill>
              </a:rPr>
              <a:t>T</a:t>
            </a:r>
          </a:p>
          <a:p>
            <a:pPr algn="ctr"/>
            <a:r>
              <a:rPr lang="en-US" sz="2800" b="1" dirty="0" smtClean="0">
                <a:solidFill>
                  <a:schemeClr val="bg1"/>
                </a:solidFill>
              </a:rPr>
              <a:t>I</a:t>
            </a:r>
          </a:p>
          <a:p>
            <a:pPr algn="ctr"/>
            <a:r>
              <a:rPr lang="en-US" sz="2800" b="1" dirty="0" smtClean="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189568" y="917062"/>
            <a:ext cx="9567850" cy="5234463"/>
          </a:xfrm>
        </p:spPr>
        <p:txBody>
          <a:bodyPr>
            <a:normAutofit lnSpcReduction="10000"/>
          </a:bodyPr>
          <a:lstStyle/>
          <a:p>
            <a:pPr marL="0" indent="0">
              <a:buNone/>
            </a:pPr>
            <a:endParaRPr lang="en-US" sz="2400" dirty="0"/>
          </a:p>
          <a:p>
            <a:pPr marL="0" indent="0" algn="ctr">
              <a:buNone/>
            </a:pPr>
            <a:r>
              <a:rPr lang="en-US" sz="2800" b="0" i="0" dirty="0">
                <a:effectLst/>
              </a:rPr>
              <a:t> </a:t>
            </a:r>
            <a:endParaRPr lang="en-US" sz="3800" dirty="0"/>
          </a:p>
          <a:p>
            <a:pPr marR="0" indent="0">
              <a:lnSpc>
                <a:spcPct val="107000"/>
              </a:lnSpc>
              <a:spcBef>
                <a:spcPts val="0"/>
              </a:spcBef>
              <a:spcAft>
                <a:spcPts val="0"/>
              </a:spcAft>
              <a:buNone/>
            </a:pPr>
            <a:r>
              <a:rPr lang="en-US" sz="2600" b="1" dirty="0" smtClean="0">
                <a:effectLst/>
                <a:latin typeface="Calibri" panose="020F0502020204030204" pitchFamily="34" charset="0"/>
                <a:ea typeface="Calibri" panose="020F0502020204030204" pitchFamily="34" charset="0"/>
                <a:cs typeface="Calibri" panose="020F0502020204030204" pitchFamily="34" charset="0"/>
              </a:rPr>
              <a:t>MEMBERSHIP</a:t>
            </a:r>
          </a:p>
          <a:p>
            <a:pPr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400" dirty="0" smtClean="0">
                <a:effectLst/>
                <a:latin typeface="Calibri" panose="020F0502020204030204" pitchFamily="34" charset="0"/>
                <a:ea typeface="Calibri" panose="020F0502020204030204" pitchFamily="34" charset="0"/>
                <a:cs typeface="Calibri" panose="020F0502020204030204" pitchFamily="34" charset="0"/>
              </a:rPr>
              <a:t>The </a:t>
            </a:r>
            <a:r>
              <a:rPr lang="en-US" sz="2400" dirty="0">
                <a:effectLst/>
                <a:latin typeface="Calibri" panose="020F0502020204030204" pitchFamily="34" charset="0"/>
                <a:ea typeface="Calibri" panose="020F0502020204030204" pitchFamily="34" charset="0"/>
                <a:cs typeface="Calibri" panose="020F0502020204030204" pitchFamily="34" charset="0"/>
              </a:rPr>
              <a:t>membership of the School Advisory Forum (SAF) shall be representative of the school community to include parents or guardians of students enrolled in the school, students of the school, </a:t>
            </a:r>
            <a:r>
              <a:rPr lang="en-US" sz="2400" dirty="0">
                <a:latin typeface="Calibri" panose="020F0502020204030204" pitchFamily="34" charset="0"/>
                <a:ea typeface="Calibri" panose="020F0502020204030204" pitchFamily="34" charset="0"/>
                <a:cs typeface="Calibri" panose="020F0502020204030204" pitchFamily="34" charset="0"/>
              </a:rPr>
              <a:t>employees of the </a:t>
            </a:r>
            <a:r>
              <a:rPr lang="en-US" sz="2400" dirty="0" smtClean="0">
                <a:latin typeface="Calibri" panose="020F0502020204030204" pitchFamily="34" charset="0"/>
                <a:ea typeface="Calibri" panose="020F0502020204030204" pitchFamily="34" charset="0"/>
                <a:cs typeface="Calibri" panose="020F0502020204030204" pitchFamily="34" charset="0"/>
              </a:rPr>
              <a:t>school, </a:t>
            </a:r>
            <a:r>
              <a:rPr lang="en-US" sz="2400" dirty="0" smtClean="0">
                <a:effectLst/>
                <a:latin typeface="Calibri" panose="020F0502020204030204" pitchFamily="34" charset="0"/>
                <a:ea typeface="Calibri" panose="020F0502020204030204" pitchFamily="34" charset="0"/>
                <a:cs typeface="Calibri" panose="020F0502020204030204" pitchFamily="34" charset="0"/>
              </a:rPr>
              <a:t>business </a:t>
            </a:r>
            <a:r>
              <a:rPr lang="en-US" sz="2400" dirty="0">
                <a:effectLst/>
                <a:latin typeface="Calibri" panose="020F0502020204030204" pitchFamily="34" charset="0"/>
                <a:ea typeface="Calibri" panose="020F0502020204030204" pitchFamily="34" charset="0"/>
                <a:cs typeface="Calibri" panose="020F0502020204030204" pitchFamily="34" charset="0"/>
              </a:rPr>
              <a:t>partners of the school, community members and business people</a:t>
            </a:r>
            <a:r>
              <a:rPr lang="en-US" sz="2400" dirty="0" smtClean="0">
                <a:effectLst/>
                <a:latin typeface="Calibri" panose="020F0502020204030204" pitchFamily="34" charset="0"/>
                <a:ea typeface="Calibri" panose="020F0502020204030204" pitchFamily="34" charset="0"/>
                <a:cs typeface="Calibri" panose="020F0502020204030204" pitchFamily="34" charset="0"/>
              </a:rPr>
              <a:t>. </a:t>
            </a:r>
          </a:p>
          <a:p>
            <a:pPr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Participation from all ethnic, religious, cultural and socioeconomic backgrounds is welcomed and encouraged.</a:t>
            </a:r>
          </a:p>
          <a:p>
            <a:pPr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S" dirty="0"/>
              <a:t>Policy 1.3 (B)</a:t>
            </a:r>
          </a:p>
        </p:txBody>
      </p:sp>
      <p:sp>
        <p:nvSpPr>
          <p:cNvPr id="17" name="Content Placeholder 2">
            <a:extLst>
              <a:ext uri="{FF2B5EF4-FFF2-40B4-BE49-F238E27FC236}">
                <a16:creationId xmlns:a16="http://schemas.microsoft.com/office/drawing/2014/main" xmlns="" id="{9F2C17B8-21B0-4125-8451-F594D41F68A9}"/>
              </a:ext>
            </a:extLst>
          </p:cNvPr>
          <p:cNvSpPr txBox="1">
            <a:spLocks/>
          </p:cNvSpPr>
          <p:nvPr/>
        </p:nvSpPr>
        <p:spPr>
          <a:xfrm>
            <a:off x="1026475" y="1915870"/>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1" name="Title 1">
            <a:extLst>
              <a:ext uri="{FF2B5EF4-FFF2-40B4-BE49-F238E27FC236}">
                <a16:creationId xmlns:a16="http://schemas.microsoft.com/office/drawing/2014/main" xmlns="" id="{E199600F-A17E-4354-A7AB-0CC2A43A9354}"/>
              </a:ext>
            </a:extLst>
          </p:cNvPr>
          <p:cNvSpPr txBox="1">
            <a:spLocks/>
          </p:cNvSpPr>
          <p:nvPr/>
        </p:nvSpPr>
        <p:spPr>
          <a:xfrm>
            <a:off x="189568" y="231776"/>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smtClean="0"/>
              <a:t>  TOPIC  </a:t>
            </a:r>
            <a:r>
              <a:rPr lang="en-ZA" b="1" dirty="0"/>
              <a:t>6</a:t>
            </a:r>
            <a:r>
              <a:rPr lang="en-ZA" b="1" dirty="0" smtClean="0"/>
              <a:t>                                     MEMBERSHIP	  </a:t>
            </a:r>
            <a:endParaRPr lang="en-ZA" b="1" dirty="0"/>
          </a:p>
        </p:txBody>
      </p:sp>
      <p:sp>
        <p:nvSpPr>
          <p:cNvPr id="7" name="Rectangle 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625217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xmlns=""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xmlns="" id="{43BB36A1-67E5-449D-AB73-5869E80337CB}"/>
              </a:ext>
            </a:extLst>
          </p:cNvPr>
          <p:cNvSpPr>
            <a:spLocks noGrp="1"/>
          </p:cNvSpPr>
          <p:nvPr>
            <p:ph idx="1"/>
          </p:nvPr>
        </p:nvSpPr>
        <p:spPr>
          <a:xfrm>
            <a:off x="313899" y="1080835"/>
            <a:ext cx="9307773" cy="5234463"/>
          </a:xfrm>
        </p:spPr>
        <p:txBody>
          <a:bodyPr>
            <a:normAutofit/>
          </a:bodyPr>
          <a:lstStyle/>
          <a:p>
            <a:pPr marL="0" indent="0" algn="ctr">
              <a:buNone/>
            </a:pPr>
            <a:r>
              <a:rPr lang="en-US" sz="2800" b="0" i="0" dirty="0" smtClean="0">
                <a:effectLst/>
              </a:rPr>
              <a:t> </a:t>
            </a:r>
            <a:endParaRPr lang="en-US" sz="3800" i="0" dirty="0"/>
          </a:p>
          <a:p>
            <a:pPr marL="0" indent="0">
              <a:buNone/>
            </a:pPr>
            <a:r>
              <a:rPr lang="en-US" sz="2600" b="1" dirty="0" smtClean="0">
                <a:effectLst/>
                <a:latin typeface="Calibri" panose="020F0502020204030204" pitchFamily="34" charset="0"/>
                <a:ea typeface="Calibri" panose="020F0502020204030204" pitchFamily="34" charset="0"/>
                <a:cs typeface="Calibri" panose="020F0502020204030204" pitchFamily="34" charset="0"/>
              </a:rPr>
              <a:t>VOTING </a:t>
            </a:r>
            <a:r>
              <a:rPr lang="en-US" sz="2600" b="1" dirty="0">
                <a:effectLst/>
                <a:latin typeface="Calibri" panose="020F0502020204030204" pitchFamily="34" charset="0"/>
                <a:ea typeface="Calibri" panose="020F0502020204030204" pitchFamily="34" charset="0"/>
                <a:cs typeface="Calibri" panose="020F0502020204030204" pitchFamily="34" charset="0"/>
              </a:rPr>
              <a:t>RIGHTS</a:t>
            </a:r>
            <a:r>
              <a:rPr lang="en-US" sz="2600" b="1" dirty="0" smtClean="0">
                <a:effectLst/>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Meetings are open to all, but voting rights are granted only to members who are parents or guardians of students who are enrolled in the school or matriculating to the school the following year, students of the school, employees of the school and business partners of the school. To vote at any meeting, members must sign in, present proof that they meet the voting membership requirements, if requested.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600" dirty="0"/>
              <a:t>				</a:t>
            </a:r>
            <a:r>
              <a:rPr lang="en-US" sz="2400" dirty="0"/>
              <a:t>		Policy 1.3 (D)</a:t>
            </a:r>
          </a:p>
        </p:txBody>
      </p:sp>
      <p:sp>
        <p:nvSpPr>
          <p:cNvPr id="17" name="Content Placeholder 2">
            <a:extLst>
              <a:ext uri="{FF2B5EF4-FFF2-40B4-BE49-F238E27FC236}">
                <a16:creationId xmlns:a16="http://schemas.microsoft.com/office/drawing/2014/main" xmlns=""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xmlns=""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smtClean="0">
              <a:solidFill>
                <a:schemeClr val="bg1"/>
              </a:solidFill>
            </a:endParaRPr>
          </a:p>
          <a:p>
            <a:pPr algn="ctr"/>
            <a:r>
              <a:rPr lang="en-US" sz="2800" b="1" dirty="0" smtClean="0">
                <a:solidFill>
                  <a:schemeClr val="bg1"/>
                </a:solidFill>
              </a:rPr>
              <a:t>C</a:t>
            </a:r>
          </a:p>
          <a:p>
            <a:pPr algn="ctr"/>
            <a:r>
              <a:rPr lang="en-US" sz="2800" b="1" dirty="0" smtClean="0">
                <a:solidFill>
                  <a:schemeClr val="bg1"/>
                </a:solidFill>
              </a:rPr>
              <a:t>O</a:t>
            </a:r>
          </a:p>
          <a:p>
            <a:pPr algn="ctr"/>
            <a:r>
              <a:rPr lang="en-US" sz="2800" b="1" dirty="0" smtClean="0">
                <a:solidFill>
                  <a:schemeClr val="bg1"/>
                </a:solidFill>
              </a:rPr>
              <a:t>M</a:t>
            </a:r>
          </a:p>
          <a:p>
            <a:pPr algn="ctr"/>
            <a:r>
              <a:rPr lang="en-US" sz="2800" b="1" dirty="0" smtClean="0">
                <a:solidFill>
                  <a:schemeClr val="bg1"/>
                </a:solidFill>
              </a:rPr>
              <a:t>M</a:t>
            </a:r>
          </a:p>
          <a:p>
            <a:pPr algn="ctr"/>
            <a:r>
              <a:rPr lang="en-US" sz="2800" b="1" dirty="0" smtClean="0">
                <a:solidFill>
                  <a:schemeClr val="bg1"/>
                </a:solidFill>
              </a:rPr>
              <a:t>U</a:t>
            </a:r>
          </a:p>
          <a:p>
            <a:pPr algn="ctr"/>
            <a:r>
              <a:rPr lang="en-US" sz="2800" b="1" dirty="0" smtClean="0">
                <a:solidFill>
                  <a:schemeClr val="bg1"/>
                </a:solidFill>
              </a:rPr>
              <a:t>N</a:t>
            </a:r>
          </a:p>
          <a:p>
            <a:pPr algn="ctr"/>
            <a:r>
              <a:rPr lang="en-US" sz="2800" b="1" dirty="0" smtClean="0">
                <a:solidFill>
                  <a:schemeClr val="bg1"/>
                </a:solidFill>
              </a:rPr>
              <a:t>I</a:t>
            </a:r>
          </a:p>
          <a:p>
            <a:pPr algn="ctr"/>
            <a:r>
              <a:rPr lang="en-US" sz="2800" b="1" dirty="0" smtClean="0">
                <a:solidFill>
                  <a:schemeClr val="bg1"/>
                </a:solidFill>
              </a:rPr>
              <a:t>C</a:t>
            </a:r>
          </a:p>
          <a:p>
            <a:pPr algn="ctr"/>
            <a:r>
              <a:rPr lang="en-US" sz="2800" b="1" dirty="0" smtClean="0">
                <a:solidFill>
                  <a:schemeClr val="bg1"/>
                </a:solidFill>
              </a:rPr>
              <a:t>A</a:t>
            </a:r>
          </a:p>
          <a:p>
            <a:pPr algn="ctr"/>
            <a:r>
              <a:rPr lang="en-US" sz="2800" b="1" dirty="0" smtClean="0">
                <a:solidFill>
                  <a:schemeClr val="bg1"/>
                </a:solidFill>
              </a:rPr>
              <a:t>T</a:t>
            </a:r>
          </a:p>
          <a:p>
            <a:pPr algn="ctr"/>
            <a:r>
              <a:rPr lang="en-US" sz="2800" b="1" dirty="0" smtClean="0">
                <a:solidFill>
                  <a:schemeClr val="bg1"/>
                </a:solidFill>
              </a:rPr>
              <a:t>I</a:t>
            </a:r>
          </a:p>
          <a:p>
            <a:pPr algn="ctr"/>
            <a:r>
              <a:rPr lang="en-US" sz="2800" b="1" dirty="0" smtClean="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20" name="Title 1">
            <a:extLst>
              <a:ext uri="{FF2B5EF4-FFF2-40B4-BE49-F238E27FC236}">
                <a16:creationId xmlns:a16="http://schemas.microsoft.com/office/drawing/2014/main" xmlns="" id="{E199600F-A17E-4354-A7AB-0CC2A43A9354}"/>
              </a:ext>
            </a:extLst>
          </p:cNvPr>
          <p:cNvSpPr txBox="1">
            <a:spLocks/>
          </p:cNvSpPr>
          <p:nvPr/>
        </p:nvSpPr>
        <p:spPr>
          <a:xfrm>
            <a:off x="189568" y="231776"/>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smtClean="0"/>
              <a:t>  TOPIC  </a:t>
            </a:r>
            <a:r>
              <a:rPr lang="en-ZA" b="1" dirty="0"/>
              <a:t>6</a:t>
            </a:r>
            <a:r>
              <a:rPr lang="en-ZA" b="1" dirty="0" smtClean="0"/>
              <a:t>                              VOTING RIGHTS  </a:t>
            </a:r>
            <a:endParaRPr lang="en-ZA" b="1" dirty="0"/>
          </a:p>
        </p:txBody>
      </p:sp>
      <p:sp>
        <p:nvSpPr>
          <p:cNvPr id="7" name="Rectangle 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234082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0D250B89-C4D5-43CB-81F0-EFF4588D7E45}"/>
              </a:ext>
            </a:extLst>
          </p:cNvPr>
          <p:cNvSpPr>
            <a:spLocks noGrp="1"/>
          </p:cNvSpPr>
          <p:nvPr>
            <p:ph idx="1"/>
          </p:nvPr>
        </p:nvSpPr>
        <p:spPr>
          <a:xfrm>
            <a:off x="354842" y="1245476"/>
            <a:ext cx="7307198" cy="4855779"/>
          </a:xfrm>
        </p:spPr>
        <p:txBody>
          <a:bodyPr>
            <a:normAutofit/>
          </a:bodyPr>
          <a:lstStyle/>
          <a:p>
            <a:pPr marL="0" indent="0">
              <a:buNone/>
            </a:pPr>
            <a:r>
              <a:rPr lang="en-US" sz="2400" noProof="1"/>
              <a:t>SAC &amp; SAF Chairs should discuss what </a:t>
            </a:r>
            <a:r>
              <a:rPr lang="en-US" sz="2400" noProof="1" smtClean="0"/>
              <a:t>will </a:t>
            </a:r>
            <a:r>
              <a:rPr lang="en-US" sz="2400" noProof="1"/>
              <a:t>be covered in their two joint meetings.</a:t>
            </a:r>
          </a:p>
          <a:p>
            <a:pPr marL="0" indent="0">
              <a:buNone/>
            </a:pPr>
            <a:r>
              <a:rPr lang="en-US" sz="2400" noProof="1" smtClean="0"/>
              <a:t>Sharing </a:t>
            </a:r>
            <a:r>
              <a:rPr lang="en-US" sz="2400" noProof="1"/>
              <a:t>of information</a:t>
            </a:r>
          </a:p>
          <a:p>
            <a:pPr marL="0" indent="0">
              <a:buNone/>
            </a:pPr>
            <a:r>
              <a:rPr lang="en-US" sz="2400" noProof="1"/>
              <a:t>Joint training </a:t>
            </a:r>
            <a:r>
              <a:rPr lang="en-US" sz="2400" noProof="1" smtClean="0"/>
              <a:t>should occur on the following topics…</a:t>
            </a:r>
            <a:endParaRPr lang="en-US" sz="2400" noProof="1"/>
          </a:p>
          <a:p>
            <a:pPr marL="457200" lvl="1" indent="0">
              <a:buNone/>
            </a:pPr>
            <a:r>
              <a:rPr lang="en-US" sz="2400" noProof="1" smtClean="0"/>
              <a:t>	What </a:t>
            </a:r>
            <a:r>
              <a:rPr lang="en-US" sz="2400" noProof="1"/>
              <a:t>is a School Advisory Council </a:t>
            </a:r>
            <a:r>
              <a:rPr lang="en-US" sz="2400" noProof="1" smtClean="0"/>
              <a:t>Member</a:t>
            </a:r>
          </a:p>
          <a:p>
            <a:pPr lvl="3">
              <a:buFont typeface="Arial" panose="020B0604020202020204" pitchFamily="34" charset="0"/>
              <a:buChar char="•"/>
            </a:pPr>
            <a:r>
              <a:rPr lang="en-US" sz="2400" noProof="1"/>
              <a:t>Review Bylaws &amp; Policy 1403</a:t>
            </a:r>
          </a:p>
          <a:p>
            <a:pPr marL="457200" lvl="1" indent="0">
              <a:buNone/>
            </a:pPr>
            <a:r>
              <a:rPr lang="en-US" sz="2400" noProof="1" smtClean="0"/>
              <a:t>	What </a:t>
            </a:r>
            <a:r>
              <a:rPr lang="en-US" sz="2400" noProof="1"/>
              <a:t>is a School Advisory Forum </a:t>
            </a:r>
            <a:r>
              <a:rPr lang="en-US" sz="2400" noProof="1" smtClean="0"/>
              <a:t>Member</a:t>
            </a:r>
            <a:endParaRPr lang="en-US" sz="2400" noProof="1"/>
          </a:p>
          <a:p>
            <a:pPr lvl="3">
              <a:buFont typeface="Arial" panose="020B0604020202020204" pitchFamily="34" charset="0"/>
              <a:buChar char="•"/>
            </a:pPr>
            <a:r>
              <a:rPr lang="en-US" sz="2400" noProof="1"/>
              <a:t>Review Bylaws &amp; Policy </a:t>
            </a:r>
            <a:r>
              <a:rPr lang="en-US" sz="2400" noProof="1" smtClean="0"/>
              <a:t>1.3</a:t>
            </a:r>
          </a:p>
          <a:p>
            <a:pPr lvl="3">
              <a:buFont typeface="Arial" panose="020B0604020202020204" pitchFamily="34" charset="0"/>
              <a:buChar char="•"/>
            </a:pPr>
            <a:r>
              <a:rPr lang="en-US" sz="2400" noProof="1" smtClean="0"/>
              <a:t>Review </a:t>
            </a:r>
            <a:r>
              <a:rPr lang="en-US" sz="2400" noProof="1"/>
              <a:t>&amp; sign School Budget </a:t>
            </a:r>
            <a:endParaRPr lang="en-US" sz="2400" noProof="1" smtClean="0"/>
          </a:p>
          <a:p>
            <a:pPr marL="236538" lvl="2" indent="0">
              <a:buNone/>
            </a:pPr>
            <a:r>
              <a:rPr lang="en-US" sz="2400" noProof="1" smtClean="0"/>
              <a:t>	School </a:t>
            </a:r>
            <a:r>
              <a:rPr lang="en-US" sz="2400" noProof="1"/>
              <a:t>Accountability Funds</a:t>
            </a:r>
          </a:p>
          <a:p>
            <a:pPr marL="236538" lvl="2" indent="0">
              <a:buNone/>
            </a:pPr>
            <a:r>
              <a:rPr lang="en-US" sz="2400" noProof="1" smtClean="0"/>
              <a:t>	Review </a:t>
            </a:r>
            <a:r>
              <a:rPr lang="en-US" sz="2400" noProof="1"/>
              <a:t>of the School Improvement Plan</a:t>
            </a:r>
          </a:p>
        </p:txBody>
      </p:sp>
      <p:sp>
        <p:nvSpPr>
          <p:cNvPr id="15" name="Rectangle 14">
            <a:extLst>
              <a:ext uri="{FF2B5EF4-FFF2-40B4-BE49-F238E27FC236}">
                <a16:creationId xmlns:a16="http://schemas.microsoft.com/office/drawing/2014/main" xmlns="" id="{305F2CE8-80BE-490C-9C12-A2885885D2DD}"/>
              </a:ext>
            </a:extLst>
          </p:cNvPr>
          <p:cNvSpPr/>
          <p:nvPr/>
        </p:nvSpPr>
        <p:spPr>
          <a:xfrm>
            <a:off x="7882759" y="1245476"/>
            <a:ext cx="4309241" cy="485577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17" name="Title 1">
            <a:extLst>
              <a:ext uri="{FF2B5EF4-FFF2-40B4-BE49-F238E27FC236}">
                <a16:creationId xmlns:a16="http://schemas.microsoft.com/office/drawing/2014/main" xmlns="" id="{E199600F-A17E-4354-A7AB-0CC2A43A9354}"/>
              </a:ext>
            </a:extLst>
          </p:cNvPr>
          <p:cNvSpPr txBox="1">
            <a:spLocks/>
          </p:cNvSpPr>
          <p:nvPr/>
        </p:nvSpPr>
        <p:spPr>
          <a:xfrm>
            <a:off x="189569" y="178999"/>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smtClean="0"/>
              <a:t>  </a:t>
            </a:r>
            <a:r>
              <a:rPr lang="en-US" sz="3600" b="1" dirty="0" smtClean="0"/>
              <a:t>TOPIC  </a:t>
            </a:r>
            <a:r>
              <a:rPr lang="en-ZA" sz="3600" b="1" dirty="0"/>
              <a:t>6</a:t>
            </a:r>
            <a:r>
              <a:rPr lang="en-ZA" sz="3600" b="1" dirty="0" smtClean="0"/>
              <a:t>                        SAC AND SAF RELATIONSHIP</a:t>
            </a:r>
            <a:endParaRPr lang="en-ZA" sz="3600" b="1" dirty="0"/>
          </a:p>
        </p:txBody>
      </p:sp>
      <p:pic>
        <p:nvPicPr>
          <p:cNvPr id="18" name="Picture Placeholder 23">
            <a:extLst>
              <a:ext uri="{FF2B5EF4-FFF2-40B4-BE49-F238E27FC236}">
                <a16:creationId xmlns:a16="http://schemas.microsoft.com/office/drawing/2014/main" xmlns="" id="{6F0A7CD3-977C-49EC-8A0C-2D5618E613BD}"/>
              </a:ext>
            </a:extLst>
          </p:cNvPr>
          <p:cNvPicPr>
            <a:picLocks noChangeAspect="1"/>
          </p:cNvPicPr>
          <p:nvPr/>
        </p:nvPicPr>
        <p:blipFill>
          <a:blip r:embed="rId3">
            <a:extLst>
              <a:ext uri="{28A0092B-C50C-407E-A947-70E740481C1C}">
                <a14:useLocalDpi xmlns:a14="http://schemas.microsoft.com/office/drawing/2010/main" val="0"/>
              </a:ext>
            </a:extLst>
          </a:blip>
          <a:srcRect l="19242" r="19242"/>
          <a:stretch>
            <a:fillRect/>
          </a:stretch>
        </p:blipFill>
        <p:spPr>
          <a:xfrm>
            <a:off x="8178845" y="1495578"/>
            <a:ext cx="3717068" cy="4355574"/>
          </a:xfrm>
          <a:prstGeom prst="rect">
            <a:avLst/>
          </a:prstGeom>
          <a:noFill/>
        </p:spPr>
      </p:pic>
      <p:sp>
        <p:nvSpPr>
          <p:cNvPr id="6" name="Rectangle 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4891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05F2CE8-80BE-490C-9C12-A2885885D2DD}"/>
              </a:ext>
            </a:extLst>
          </p:cNvPr>
          <p:cNvSpPr/>
          <p:nvPr/>
        </p:nvSpPr>
        <p:spPr>
          <a:xfrm>
            <a:off x="2090441" y="285406"/>
            <a:ext cx="9746473" cy="1698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4" name="Text Box 1083"/>
          <p:cNvSpPr txBox="1">
            <a:spLocks noChangeArrowheads="1"/>
          </p:cNvSpPr>
          <p:nvPr/>
        </p:nvSpPr>
        <p:spPr bwMode="auto">
          <a:xfrm>
            <a:off x="2295399" y="349841"/>
            <a:ext cx="9247312" cy="22159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p>
            <a:pPr algn="ctr"/>
            <a:r>
              <a:rPr lang="en-US" sz="9600" dirty="0" smtClean="0">
                <a:solidFill>
                  <a:schemeClr val="bg1"/>
                </a:solidFill>
                <a:latin typeface="Segoe UI Black" panose="020B0A02040204020203" pitchFamily="34" charset="0"/>
                <a:ea typeface="Segoe UI Black" panose="020B0A02040204020203" pitchFamily="34" charset="0"/>
              </a:rPr>
              <a:t>THANK YOU</a:t>
            </a:r>
          </a:p>
          <a:p>
            <a:pPr algn="r"/>
            <a:endParaRPr lang="en-US" sz="4800" dirty="0">
              <a:solidFill>
                <a:schemeClr val="bg1"/>
              </a:solidFill>
              <a:latin typeface="Oranda Condensed" pitchFamily="50" charset="0"/>
            </a:endParaRPr>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95" y="285406"/>
            <a:ext cx="1758546" cy="169893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7" name="TextBox 6"/>
          <p:cNvSpPr txBox="1"/>
          <p:nvPr/>
        </p:nvSpPr>
        <p:spPr>
          <a:xfrm>
            <a:off x="830317" y="2191405"/>
            <a:ext cx="10531366" cy="4308872"/>
          </a:xfrm>
          <a:prstGeom prst="rect">
            <a:avLst/>
          </a:prstGeom>
          <a:noFill/>
        </p:spPr>
        <p:txBody>
          <a:bodyPr wrap="square" rtlCol="0">
            <a:spAutoFit/>
          </a:bodyPr>
          <a:lstStyle/>
          <a:p>
            <a:r>
              <a:rPr lang="en-US" sz="4400" dirty="0" smtClean="0">
                <a:solidFill>
                  <a:schemeClr val="bg1"/>
                </a:solidFill>
                <a:latin typeface="Segoe UI Black" panose="020B0A02040204020203" pitchFamily="34" charset="0"/>
                <a:ea typeface="Segoe UI Black" panose="020B0A02040204020203" pitchFamily="34" charset="0"/>
              </a:rPr>
              <a:t>We would like to take this opportunity to thank you for your dedication and commitment to the students of Broward County Public Schools. </a:t>
            </a:r>
          </a:p>
          <a:p>
            <a:pPr algn="ctr"/>
            <a:r>
              <a:rPr lang="en-US" sz="5400" dirty="0" smtClean="0">
                <a:solidFill>
                  <a:srgbClr val="FF0066"/>
                </a:solidFill>
                <a:latin typeface="Segoe UI Black" panose="020B0A02040204020203" pitchFamily="34" charset="0"/>
                <a:ea typeface="Segoe UI Black" panose="020B0A02040204020203" pitchFamily="34" charset="0"/>
              </a:rPr>
              <a:t>YOU MAKE A DIFFERENCE!</a:t>
            </a:r>
            <a:endParaRPr lang="en-US" sz="5400" dirty="0">
              <a:solidFill>
                <a:srgbClr val="FF0066"/>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7502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006" y="1551644"/>
            <a:ext cx="6043989" cy="560212"/>
          </a:xfrm>
        </p:spPr>
        <p:txBody>
          <a:bodyPr>
            <a:noAutofit/>
          </a:bodyPr>
          <a:lstStyle/>
          <a:p>
            <a:pPr algn="ctr"/>
            <a:r>
              <a:rPr lang="en-US" sz="2400" dirty="0">
                <a:latin typeface="+mn-lt"/>
              </a:rPr>
              <a:t>BROWARD COUNTY SCHOOL BOARD</a:t>
            </a:r>
          </a:p>
        </p:txBody>
      </p:sp>
      <p:sp>
        <p:nvSpPr>
          <p:cNvPr id="7" name="TextBox 6"/>
          <p:cNvSpPr txBox="1"/>
          <p:nvPr/>
        </p:nvSpPr>
        <p:spPr>
          <a:xfrm>
            <a:off x="947464" y="159274"/>
            <a:ext cx="10641106"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 </a:t>
            </a:r>
          </a:p>
        </p:txBody>
      </p:sp>
      <p:sp>
        <p:nvSpPr>
          <p:cNvPr id="13" name="Rounded Rectangle 12"/>
          <p:cNvSpPr/>
          <p:nvPr/>
        </p:nvSpPr>
        <p:spPr>
          <a:xfrm>
            <a:off x="3630706" y="2871923"/>
            <a:ext cx="493058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DISTRICT ADVISORY COUNCIL</a:t>
            </a:r>
          </a:p>
        </p:txBody>
      </p:sp>
      <p:sp>
        <p:nvSpPr>
          <p:cNvPr id="14" name="Rounded Rectangle 13"/>
          <p:cNvSpPr/>
          <p:nvPr/>
        </p:nvSpPr>
        <p:spPr>
          <a:xfrm>
            <a:off x="3673191" y="3905241"/>
            <a:ext cx="1344707"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SOUTH AREA ADVISORY</a:t>
            </a:r>
          </a:p>
        </p:txBody>
      </p:sp>
      <p:sp>
        <p:nvSpPr>
          <p:cNvPr id="15" name="Rounded Rectangle 14"/>
          <p:cNvSpPr/>
          <p:nvPr/>
        </p:nvSpPr>
        <p:spPr>
          <a:xfrm>
            <a:off x="364418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19" name="Rounded Rectangle 18"/>
          <p:cNvSpPr/>
          <p:nvPr/>
        </p:nvSpPr>
        <p:spPr>
          <a:xfrm>
            <a:off x="5338921" y="3891990"/>
            <a:ext cx="1488141"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CENTRAL AREA ADVISORY</a:t>
            </a:r>
          </a:p>
        </p:txBody>
      </p:sp>
      <p:sp>
        <p:nvSpPr>
          <p:cNvPr id="20" name="Rounded Rectangle 19"/>
          <p:cNvSpPr/>
          <p:nvPr/>
        </p:nvSpPr>
        <p:spPr>
          <a:xfrm>
            <a:off x="7075376" y="3891990"/>
            <a:ext cx="1380566" cy="560212"/>
          </a:xfrm>
          <a:prstGeom prst="roundRect">
            <a:avLst>
              <a:gd name="adj" fmla="val 2946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NORTH AREA ADVISORY</a:t>
            </a:r>
            <a:endParaRPr lang="en-US" dirty="0"/>
          </a:p>
        </p:txBody>
      </p:sp>
      <p:sp>
        <p:nvSpPr>
          <p:cNvPr id="22" name="Rounded Rectangle 21"/>
          <p:cNvSpPr/>
          <p:nvPr/>
        </p:nvSpPr>
        <p:spPr>
          <a:xfrm>
            <a:off x="4182077"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3" name="Rounded Rectangle 22"/>
          <p:cNvSpPr/>
          <p:nvPr/>
        </p:nvSpPr>
        <p:spPr>
          <a:xfrm>
            <a:off x="4702011" y="4846340"/>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4" name="Rounded Rectangle 23"/>
          <p:cNvSpPr/>
          <p:nvPr/>
        </p:nvSpPr>
        <p:spPr>
          <a:xfrm>
            <a:off x="535867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5" name="Rounded Rectangle 24"/>
          <p:cNvSpPr/>
          <p:nvPr/>
        </p:nvSpPr>
        <p:spPr>
          <a:xfrm>
            <a:off x="588759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6" name="Rounded Rectangle 25"/>
          <p:cNvSpPr/>
          <p:nvPr/>
        </p:nvSpPr>
        <p:spPr>
          <a:xfrm>
            <a:off x="6416501"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7" name="Rounded Rectangle 26"/>
          <p:cNvSpPr/>
          <p:nvPr/>
        </p:nvSpPr>
        <p:spPr>
          <a:xfrm>
            <a:off x="7086606" y="483484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8" name="Rounded Rectangle 27"/>
          <p:cNvSpPr/>
          <p:nvPr/>
        </p:nvSpPr>
        <p:spPr>
          <a:xfrm>
            <a:off x="7604319"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9" name="Rounded Rectangle 28"/>
          <p:cNvSpPr/>
          <p:nvPr/>
        </p:nvSpPr>
        <p:spPr>
          <a:xfrm>
            <a:off x="812425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30" name="Rounded Rectangle 29"/>
          <p:cNvSpPr/>
          <p:nvPr/>
        </p:nvSpPr>
        <p:spPr>
          <a:xfrm>
            <a:off x="364418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1" name="Rounded Rectangle 30"/>
          <p:cNvSpPr/>
          <p:nvPr/>
        </p:nvSpPr>
        <p:spPr>
          <a:xfrm>
            <a:off x="4175336"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2" name="Rounded Rectangle 31"/>
          <p:cNvSpPr/>
          <p:nvPr/>
        </p:nvSpPr>
        <p:spPr>
          <a:xfrm>
            <a:off x="4710984" y="5420245"/>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3" name="Rounded Rectangle 32"/>
          <p:cNvSpPr/>
          <p:nvPr/>
        </p:nvSpPr>
        <p:spPr>
          <a:xfrm>
            <a:off x="535867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4" name="Rounded Rectangle 33"/>
          <p:cNvSpPr/>
          <p:nvPr/>
        </p:nvSpPr>
        <p:spPr>
          <a:xfrm>
            <a:off x="5894308"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5" name="Rounded Rectangle 34"/>
          <p:cNvSpPr/>
          <p:nvPr/>
        </p:nvSpPr>
        <p:spPr>
          <a:xfrm>
            <a:off x="6413132"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6" name="Rounded Rectangle 35"/>
          <p:cNvSpPr/>
          <p:nvPr/>
        </p:nvSpPr>
        <p:spPr>
          <a:xfrm>
            <a:off x="7086606" y="542138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7" name="Rounded Rectangle 36"/>
          <p:cNvSpPr/>
          <p:nvPr/>
        </p:nvSpPr>
        <p:spPr>
          <a:xfrm>
            <a:off x="7604319"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8" name="Rounded Rectangle 37"/>
          <p:cNvSpPr/>
          <p:nvPr/>
        </p:nvSpPr>
        <p:spPr>
          <a:xfrm>
            <a:off x="8124253"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cxnSp>
        <p:nvCxnSpPr>
          <p:cNvPr id="40" name="Straight Connector 39"/>
          <p:cNvCxnSpPr/>
          <p:nvPr/>
        </p:nvCxnSpPr>
        <p:spPr>
          <a:xfrm>
            <a:off x="5236241" y="4020607"/>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52873" y="4020608"/>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sp>
        <p:nvSpPr>
          <p:cNvPr id="42" name="Up Arrow 41"/>
          <p:cNvSpPr/>
          <p:nvPr/>
        </p:nvSpPr>
        <p:spPr>
          <a:xfrm>
            <a:off x="2774627" y="2586837"/>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3" name="Up Arrow 42"/>
          <p:cNvSpPr/>
          <p:nvPr/>
        </p:nvSpPr>
        <p:spPr>
          <a:xfrm rot="10800000">
            <a:off x="9132461" y="2584100"/>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4" name="TextBox 43"/>
          <p:cNvSpPr txBox="1"/>
          <p:nvPr/>
        </p:nvSpPr>
        <p:spPr>
          <a:xfrm>
            <a:off x="641111" y="1379209"/>
            <a:ext cx="1877961" cy="4401205"/>
          </a:xfrm>
          <a:prstGeom prst="rect">
            <a:avLst/>
          </a:prstGeom>
          <a:noFill/>
        </p:spPr>
        <p:txBody>
          <a:bodyPr wrap="square" rtlCol="0">
            <a:spAutoFit/>
          </a:bodyPr>
          <a:lstStyle/>
          <a:p>
            <a:pPr algn="ctr"/>
            <a:r>
              <a:rPr lang="en-US" sz="2000" dirty="0">
                <a:solidFill>
                  <a:schemeClr val="bg1"/>
                </a:solidFill>
              </a:rPr>
              <a:t>Ideas, Concerns &amp; Feedback</a:t>
            </a:r>
          </a:p>
          <a:p>
            <a:pPr algn="ctr"/>
            <a:endParaRPr lang="en-US" sz="2000" dirty="0">
              <a:solidFill>
                <a:schemeClr val="bg1"/>
              </a:solidFill>
            </a:endParaRPr>
          </a:p>
          <a:p>
            <a:pPr algn="ctr"/>
            <a:r>
              <a:rPr lang="en-US" sz="2000" dirty="0">
                <a:solidFill>
                  <a:schemeClr val="bg1"/>
                </a:solidFill>
              </a:rPr>
              <a:t>Flow UP</a:t>
            </a:r>
          </a:p>
          <a:p>
            <a:pPr algn="ctr"/>
            <a:endParaRPr lang="en-US" sz="2000" dirty="0">
              <a:solidFill>
                <a:schemeClr val="bg1"/>
              </a:solidFill>
            </a:endParaRPr>
          </a:p>
          <a:p>
            <a:pPr algn="ctr"/>
            <a:r>
              <a:rPr lang="en-US" sz="2000" dirty="0">
                <a:solidFill>
                  <a:schemeClr val="bg1"/>
                </a:solidFill>
              </a:rPr>
              <a:t>from </a:t>
            </a:r>
          </a:p>
          <a:p>
            <a:pPr algn="ctr"/>
            <a:r>
              <a:rPr lang="en-US" sz="2000" dirty="0" smtClean="0">
                <a:solidFill>
                  <a:schemeClr val="bg1"/>
                </a:solidFill>
              </a:rPr>
              <a:t>School to </a:t>
            </a:r>
          </a:p>
          <a:p>
            <a:pPr algn="ctr"/>
            <a:r>
              <a:rPr lang="en-US" sz="2000" dirty="0" smtClean="0">
                <a:solidFill>
                  <a:schemeClr val="bg1"/>
                </a:solidFill>
              </a:rPr>
              <a:t>SAF to</a:t>
            </a:r>
            <a:endParaRPr lang="en-US" sz="2000" dirty="0">
              <a:solidFill>
                <a:schemeClr val="bg1"/>
              </a:solidFill>
            </a:endParaRPr>
          </a:p>
          <a:p>
            <a:pPr algn="ctr"/>
            <a:r>
              <a:rPr lang="en-US" sz="2000" dirty="0">
                <a:solidFill>
                  <a:schemeClr val="bg1"/>
                </a:solidFill>
              </a:rPr>
              <a:t>Area Advisory</a:t>
            </a:r>
          </a:p>
          <a:p>
            <a:pPr algn="ctr"/>
            <a:r>
              <a:rPr lang="en-US" sz="2000" dirty="0">
                <a:solidFill>
                  <a:schemeClr val="bg1"/>
                </a:solidFill>
              </a:rPr>
              <a:t>and potentially</a:t>
            </a:r>
          </a:p>
          <a:p>
            <a:pPr algn="ctr"/>
            <a:r>
              <a:rPr lang="en-US" sz="2000" dirty="0">
                <a:solidFill>
                  <a:schemeClr val="bg1"/>
                </a:solidFill>
              </a:rPr>
              <a:t>on to</a:t>
            </a:r>
          </a:p>
          <a:p>
            <a:pPr algn="ctr"/>
            <a:r>
              <a:rPr lang="en-US" sz="2000" dirty="0">
                <a:solidFill>
                  <a:schemeClr val="bg1"/>
                </a:solidFill>
              </a:rPr>
              <a:t>District Advisory </a:t>
            </a:r>
          </a:p>
          <a:p>
            <a:pPr algn="ctr"/>
            <a:r>
              <a:rPr lang="en-US" sz="2000" dirty="0">
                <a:solidFill>
                  <a:schemeClr val="bg1"/>
                </a:solidFill>
              </a:rPr>
              <a:t>and the </a:t>
            </a:r>
          </a:p>
          <a:p>
            <a:pPr algn="ctr"/>
            <a:r>
              <a:rPr lang="en-US" sz="2000" dirty="0">
                <a:solidFill>
                  <a:schemeClr val="bg1"/>
                </a:solidFill>
              </a:rPr>
              <a:t>School Board</a:t>
            </a:r>
          </a:p>
        </p:txBody>
      </p:sp>
      <p:sp>
        <p:nvSpPr>
          <p:cNvPr id="46" name="TextBox 45"/>
          <p:cNvSpPr txBox="1"/>
          <p:nvPr/>
        </p:nvSpPr>
        <p:spPr>
          <a:xfrm>
            <a:off x="9646911" y="1319628"/>
            <a:ext cx="1966452" cy="4708981"/>
          </a:xfrm>
          <a:prstGeom prst="rect">
            <a:avLst/>
          </a:prstGeom>
          <a:noFill/>
        </p:spPr>
        <p:txBody>
          <a:bodyPr wrap="square" rtlCol="0">
            <a:spAutoFit/>
          </a:bodyPr>
          <a:lstStyle/>
          <a:p>
            <a:pPr algn="ctr"/>
            <a:r>
              <a:rPr lang="en-US" sz="2000" dirty="0">
                <a:solidFill>
                  <a:schemeClr val="bg1"/>
                </a:solidFill>
              </a:rPr>
              <a:t>Requests for Feedback</a:t>
            </a:r>
          </a:p>
          <a:p>
            <a:pPr algn="ctr"/>
            <a:endParaRPr lang="en-US" sz="2000" dirty="0">
              <a:solidFill>
                <a:schemeClr val="bg1"/>
              </a:solidFill>
            </a:endParaRPr>
          </a:p>
          <a:p>
            <a:pPr algn="ctr"/>
            <a:r>
              <a:rPr lang="en-US" sz="2000" dirty="0">
                <a:solidFill>
                  <a:schemeClr val="bg1"/>
                </a:solidFill>
              </a:rPr>
              <a:t>Flow DOWN</a:t>
            </a:r>
          </a:p>
          <a:p>
            <a:pPr algn="ctr"/>
            <a:endParaRPr lang="en-US" sz="2000" dirty="0">
              <a:solidFill>
                <a:schemeClr val="bg1"/>
              </a:solidFill>
            </a:endParaRPr>
          </a:p>
          <a:p>
            <a:pPr algn="ctr"/>
            <a:r>
              <a:rPr lang="en-US" sz="2000" dirty="0">
                <a:solidFill>
                  <a:schemeClr val="bg1"/>
                </a:solidFill>
              </a:rPr>
              <a:t>This is how</a:t>
            </a:r>
          </a:p>
          <a:p>
            <a:pPr algn="ctr"/>
            <a:r>
              <a:rPr lang="en-US" sz="2000" dirty="0">
                <a:solidFill>
                  <a:schemeClr val="bg1"/>
                </a:solidFill>
              </a:rPr>
              <a:t>the</a:t>
            </a:r>
          </a:p>
          <a:p>
            <a:pPr algn="ctr"/>
            <a:r>
              <a:rPr lang="en-US" sz="2000" dirty="0">
                <a:solidFill>
                  <a:schemeClr val="bg1"/>
                </a:solidFill>
              </a:rPr>
              <a:t>School Board</a:t>
            </a:r>
          </a:p>
          <a:p>
            <a:pPr algn="ctr"/>
            <a:r>
              <a:rPr lang="en-US" sz="2000" dirty="0">
                <a:solidFill>
                  <a:schemeClr val="bg1"/>
                </a:solidFill>
              </a:rPr>
              <a:t>and</a:t>
            </a:r>
          </a:p>
          <a:p>
            <a:pPr algn="ctr"/>
            <a:r>
              <a:rPr lang="en-US" sz="2000" dirty="0">
                <a:solidFill>
                  <a:schemeClr val="bg1"/>
                </a:solidFill>
              </a:rPr>
              <a:t>District Advisory</a:t>
            </a:r>
          </a:p>
          <a:p>
            <a:pPr algn="ctr"/>
            <a:r>
              <a:rPr lang="en-US" sz="2000" dirty="0">
                <a:solidFill>
                  <a:schemeClr val="bg1"/>
                </a:solidFill>
              </a:rPr>
              <a:t>gauge</a:t>
            </a:r>
          </a:p>
          <a:p>
            <a:pPr algn="ctr"/>
            <a:r>
              <a:rPr lang="en-US" sz="2000" dirty="0">
                <a:solidFill>
                  <a:schemeClr val="bg1"/>
                </a:solidFill>
              </a:rPr>
              <a:t>support</a:t>
            </a:r>
          </a:p>
          <a:p>
            <a:pPr algn="ctr"/>
            <a:r>
              <a:rPr lang="en-US" sz="2000" dirty="0">
                <a:solidFill>
                  <a:schemeClr val="bg1"/>
                </a:solidFill>
              </a:rPr>
              <a:t>for </a:t>
            </a:r>
          </a:p>
          <a:p>
            <a:pPr algn="ctr"/>
            <a:r>
              <a:rPr lang="en-US" sz="2000" dirty="0">
                <a:solidFill>
                  <a:schemeClr val="bg1"/>
                </a:solidFill>
              </a:rPr>
              <a:t>important</a:t>
            </a:r>
          </a:p>
          <a:p>
            <a:pPr algn="ctr"/>
            <a:r>
              <a:rPr lang="en-US" sz="2000" dirty="0">
                <a:solidFill>
                  <a:schemeClr val="bg1"/>
                </a:solidFill>
              </a:rPr>
              <a:t> issues.</a:t>
            </a:r>
          </a:p>
        </p:txBody>
      </p:sp>
      <p:sp>
        <p:nvSpPr>
          <p:cNvPr id="49" name="Title 1">
            <a:extLst>
              <a:ext uri="{FF2B5EF4-FFF2-40B4-BE49-F238E27FC236}">
                <a16:creationId xmlns:a16="http://schemas.microsoft.com/office/drawing/2014/main" xmlns="" id="{505254FE-86CB-4D4D-85C5-DC1B1BF41CFD}"/>
              </a:ext>
            </a:extLst>
          </p:cNvPr>
          <p:cNvSpPr txBox="1">
            <a:spLocks/>
          </p:cNvSpPr>
          <p:nvPr/>
        </p:nvSpPr>
        <p:spPr>
          <a:xfrm>
            <a:off x="204584" y="236596"/>
            <a:ext cx="11732116" cy="833663"/>
          </a:xfrm>
          <a:prstGeom prst="rect">
            <a:avLst/>
          </a:prstGeom>
          <a:solidFill>
            <a:srgbClr val="0C5968"/>
          </a:solidFill>
          <a:ln>
            <a:solidFill>
              <a:schemeClr val="accent1"/>
            </a:solidFill>
          </a:ln>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a:t>
            </a:r>
            <a:r>
              <a:rPr lang="en-US" dirty="0"/>
              <a:t> </a:t>
            </a:r>
            <a:r>
              <a:rPr lang="en-US" dirty="0" smtClean="0"/>
              <a:t> </a:t>
            </a:r>
            <a:r>
              <a:rPr lang="en-ZA" b="1" dirty="0" smtClean="0"/>
              <a:t>1</a:t>
            </a:r>
            <a:r>
              <a:rPr lang="en-ZA" b="1" dirty="0"/>
              <a:t>	        THE FORUM FOR IMPROVING EDUCATION </a:t>
            </a:r>
          </a:p>
        </p:txBody>
      </p:sp>
      <p:sp>
        <p:nvSpPr>
          <p:cNvPr id="53" name="Rectangle 5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54" name="Isosceles Triangle 53">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56" name="Rectangle 5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57" name="Rectangle 5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58" name="Rectangle 5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59" name="Rectangle 5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834510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List Content Placeholder">
            <a:extLst>
              <a:ext uri="{FF2B5EF4-FFF2-40B4-BE49-F238E27FC236}">
                <a16:creationId xmlns:a16="http://schemas.microsoft.com/office/drawing/2014/main" xmlns="" id="{00DD6853-7971-494B-A148-546DF3F15457}"/>
              </a:ext>
            </a:extLst>
          </p:cNvPr>
          <p:cNvGraphicFramePr>
            <a:graphicFrameLocks noGrp="1"/>
          </p:cNvGraphicFramePr>
          <p:nvPr>
            <p:ph idx="1"/>
            <p:extLst>
              <p:ext uri="{D42A27DB-BD31-4B8C-83A1-F6EECF244321}">
                <p14:modId xmlns:p14="http://schemas.microsoft.com/office/powerpoint/2010/main" val="3360359109"/>
              </p:ext>
            </p:extLst>
          </p:nvPr>
        </p:nvGraphicFramePr>
        <p:xfrm>
          <a:off x="927345" y="368490"/>
          <a:ext cx="6829289" cy="6172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xmlns="" id="{1AB3454E-022B-4037-9DA0-EF70EC51F238}"/>
              </a:ext>
            </a:extLst>
          </p:cNvPr>
          <p:cNvSpPr txBox="1">
            <a:spLocks/>
          </p:cNvSpPr>
          <p:nvPr/>
        </p:nvSpPr>
        <p:spPr>
          <a:xfrm>
            <a:off x="208540" y="258868"/>
            <a:ext cx="10157422" cy="833663"/>
          </a:xfrm>
          <a:prstGeom prst="rect">
            <a:avLst/>
          </a:prstGeom>
          <a:solidFill>
            <a:srgbClr val="0C5968"/>
          </a:solidFill>
          <a:ln>
            <a:solidFill>
              <a:schemeClr val="accent1"/>
            </a:solidFill>
          </a:ln>
        </p:spPr>
        <p:txBody>
          <a:bodyPr vert="horz" lIns="396000" tIns="45720" rIns="396000" bIns="45720" rtlCol="0" anchor="ctr">
            <a:normAutofit fontScale="77500" lnSpcReduction="2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5100" dirty="0"/>
          </a:p>
          <a:p>
            <a:r>
              <a:rPr lang="en-US" sz="5100" b="1" dirty="0"/>
              <a:t>TOPIC </a:t>
            </a:r>
            <a:r>
              <a:rPr lang="en-ZA" sz="5100" b="1" dirty="0"/>
              <a:t> </a:t>
            </a:r>
            <a:r>
              <a:rPr lang="en-ZA" sz="5100" b="1" dirty="0" smtClean="0"/>
              <a:t>1</a:t>
            </a:r>
            <a:r>
              <a:rPr lang="en-ZA" sz="4000" b="1" dirty="0"/>
              <a:t>			</a:t>
            </a:r>
            <a:r>
              <a:rPr lang="en-ZA" sz="5100" b="1" dirty="0"/>
              <a:t>YOU ARE IN THE RIGHT PLACE</a:t>
            </a:r>
            <a:r>
              <a:rPr lang="en-ZA" sz="3200" b="1" dirty="0"/>
              <a:t>	</a:t>
            </a:r>
            <a:r>
              <a:rPr lang="en-US" sz="3800" dirty="0"/>
              <a:t> </a:t>
            </a:r>
            <a:endParaRPr lang="en-US" sz="3800" dirty="0">
              <a:solidFill>
                <a:schemeClr val="tx1"/>
              </a:solidFill>
            </a:endParaRPr>
          </a:p>
          <a:p>
            <a:endParaRPr lang="en-ZA" sz="4000" b="1" dirty="0"/>
          </a:p>
        </p:txBody>
      </p:sp>
      <p:sp>
        <p:nvSpPr>
          <p:cNvPr id="13" name="Rectangle 1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4" name="Isosceles Triangle 13">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7" name="Rectangle 1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8" name="Rectangle 1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Title 1">
            <a:extLst>
              <a:ext uri="{FF2B5EF4-FFF2-40B4-BE49-F238E27FC236}">
                <a16:creationId xmlns:a16="http://schemas.microsoft.com/office/drawing/2014/main" xmlns=""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19" name="Rectangle 1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363441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graphicFrame>
        <p:nvGraphicFramePr>
          <p:cNvPr id="3" name="Content Placeholder 2" descr="List Content Placeholder">
            <a:extLst>
              <a:ext uri="{FF2B5EF4-FFF2-40B4-BE49-F238E27FC236}">
                <a16:creationId xmlns:a16="http://schemas.microsoft.com/office/drawing/2014/main" xmlns="" id="{00DD6853-7971-494B-A148-546DF3F15457}"/>
              </a:ext>
            </a:extLst>
          </p:cNvPr>
          <p:cNvGraphicFramePr>
            <a:graphicFrameLocks noGrp="1"/>
          </p:cNvGraphicFramePr>
          <p:nvPr>
            <p:ph idx="1"/>
            <p:extLst>
              <p:ext uri="{D42A27DB-BD31-4B8C-83A1-F6EECF244321}">
                <p14:modId xmlns:p14="http://schemas.microsoft.com/office/powerpoint/2010/main" val="1084497749"/>
              </p:ext>
            </p:extLst>
          </p:nvPr>
        </p:nvGraphicFramePr>
        <p:xfrm>
          <a:off x="204046" y="1350717"/>
          <a:ext cx="10033968" cy="466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xmlns="" id="{1AB3454E-022B-4037-9DA0-EF70EC51F238}"/>
              </a:ext>
            </a:extLst>
          </p:cNvPr>
          <p:cNvSpPr txBox="1">
            <a:spLocks/>
          </p:cNvSpPr>
          <p:nvPr/>
        </p:nvSpPr>
        <p:spPr>
          <a:xfrm>
            <a:off x="204045" y="316525"/>
            <a:ext cx="9935710" cy="833663"/>
          </a:xfrm>
          <a:prstGeom prst="rect">
            <a:avLst/>
          </a:prstGeom>
          <a:solidFill>
            <a:srgbClr val="0C5968"/>
          </a:solidFill>
          <a:ln>
            <a:solidFill>
              <a:schemeClr val="accent1"/>
            </a:solidFill>
          </a:ln>
        </p:spPr>
        <p:txBody>
          <a:bodyPr vert="horz" lIns="396000" tIns="45720" rIns="396000" bIns="45720" rtlCol="0" anchor="ctr">
            <a:normAutofit fontScale="925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 </a:t>
            </a:r>
            <a:r>
              <a:rPr lang="en-ZA" sz="4000" b="1" dirty="0"/>
              <a:t> 1					</a:t>
            </a:r>
            <a:r>
              <a:rPr lang="en-ZA" sz="3200" b="1" dirty="0"/>
              <a:t>	</a:t>
            </a:r>
            <a:r>
              <a:rPr lang="en-ZA" sz="3200" b="1" dirty="0" smtClean="0"/>
              <a:t>      </a:t>
            </a:r>
            <a:r>
              <a:rPr lang="en-US" sz="3900" b="1" dirty="0" smtClean="0"/>
              <a:t>ADVOCATES</a:t>
            </a:r>
            <a:endParaRPr lang="en-US" sz="3900" b="1" dirty="0">
              <a:solidFill>
                <a:schemeClr val="tx1"/>
              </a:solidFill>
            </a:endParaRPr>
          </a:p>
          <a:p>
            <a:endParaRPr lang="en-ZA" sz="4000" b="1" dirty="0"/>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5" name="Isosceles Triangle 14">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7" name="Rectangle 16">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8" name="Rectangle 1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9" name="Rectangle 1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Rectangle 1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839135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6" name="Title 1">
            <a:extLst>
              <a:ext uri="{FF2B5EF4-FFF2-40B4-BE49-F238E27FC236}">
                <a16:creationId xmlns:a16="http://schemas.microsoft.com/office/drawing/2014/main" xmlns="" id="{1AB3454E-022B-4037-9DA0-EF70EC51F238}"/>
              </a:ext>
            </a:extLst>
          </p:cNvPr>
          <p:cNvSpPr txBox="1">
            <a:spLocks/>
          </p:cNvSpPr>
          <p:nvPr/>
        </p:nvSpPr>
        <p:spPr>
          <a:xfrm>
            <a:off x="204045" y="316525"/>
            <a:ext cx="9786115" cy="833663"/>
          </a:xfrm>
          <a:prstGeom prst="rect">
            <a:avLst/>
          </a:prstGeom>
          <a:solidFill>
            <a:srgbClr val="0C5968"/>
          </a:solidFill>
          <a:ln>
            <a:solidFill>
              <a:schemeClr val="accent1"/>
            </a:solidFill>
          </a:ln>
        </p:spPr>
        <p:txBody>
          <a:bodyPr vert="horz" lIns="396000" tIns="45720" rIns="396000" bIns="45720" rtlCol="0" anchor="ctr">
            <a:normAutofit fontScale="925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a:t>
            </a:r>
            <a:r>
              <a:rPr lang="en-US" sz="4000" dirty="0"/>
              <a:t> </a:t>
            </a:r>
            <a:r>
              <a:rPr lang="en-ZA" sz="4000" b="1" dirty="0"/>
              <a:t> 1	</a:t>
            </a:r>
            <a:r>
              <a:rPr lang="en-ZA" sz="3200" b="1" dirty="0"/>
              <a:t>	</a:t>
            </a:r>
            <a:r>
              <a:rPr lang="en-ZA" sz="3200" b="1" dirty="0" smtClean="0"/>
              <a:t>                                             </a:t>
            </a:r>
            <a:r>
              <a:rPr lang="en-ZA" sz="4300" b="1" dirty="0" smtClean="0"/>
              <a:t>AS  </a:t>
            </a:r>
            <a:r>
              <a:rPr lang="en-US" sz="4300" b="1" dirty="0"/>
              <a:t>ADVOCATES </a:t>
            </a:r>
            <a:endParaRPr lang="en-US" sz="4300" b="1" dirty="0">
              <a:solidFill>
                <a:schemeClr val="tx1"/>
              </a:solidFill>
            </a:endParaRPr>
          </a:p>
          <a:p>
            <a:endParaRPr lang="en-ZA" sz="4000" b="1" dirty="0"/>
          </a:p>
        </p:txBody>
      </p:sp>
      <p:sp>
        <p:nvSpPr>
          <p:cNvPr id="12" name="Round Diagonal Corner Rectangle 4">
            <a:extLst>
              <a:ext uri="{FF2B5EF4-FFF2-40B4-BE49-F238E27FC236}">
                <a16:creationId xmlns:a16="http://schemas.microsoft.com/office/drawing/2014/main" xmlns="" id="{130381F0-E02C-49E1-A1FD-33EBCAD9EABA}"/>
              </a:ext>
            </a:extLst>
          </p:cNvPr>
          <p:cNvSpPr/>
          <p:nvPr/>
        </p:nvSpPr>
        <p:spPr>
          <a:xfrm>
            <a:off x="340526" y="1540056"/>
            <a:ext cx="6644151" cy="7620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2000" dirty="0">
                <a:solidFill>
                  <a:schemeClr val="tx1"/>
                </a:solidFill>
              </a:rPr>
              <a:t>We keep stakeholders up to date on issues and solicit their  views that might not otherwise be heard</a:t>
            </a:r>
          </a:p>
          <a:p>
            <a:endParaRPr lang="en-US" dirty="0">
              <a:solidFill>
                <a:schemeClr val="tx1"/>
              </a:solidFill>
            </a:endParaRPr>
          </a:p>
        </p:txBody>
      </p:sp>
      <p:sp>
        <p:nvSpPr>
          <p:cNvPr id="15" name="Round Diagonal Corner Rectangle 8">
            <a:extLst>
              <a:ext uri="{FF2B5EF4-FFF2-40B4-BE49-F238E27FC236}">
                <a16:creationId xmlns:a16="http://schemas.microsoft.com/office/drawing/2014/main" xmlns="" id="{48451014-FA33-48CB-A0A8-6FD3742819F6}"/>
              </a:ext>
            </a:extLst>
          </p:cNvPr>
          <p:cNvSpPr/>
          <p:nvPr/>
        </p:nvSpPr>
        <p:spPr>
          <a:xfrm>
            <a:off x="340526" y="3987785"/>
            <a:ext cx="6913265"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serve as a way to build public consensus </a:t>
            </a:r>
            <a:r>
              <a:rPr lang="en-US" sz="2000" dirty="0" smtClean="0">
                <a:solidFill>
                  <a:schemeClr val="tx1"/>
                </a:solidFill>
              </a:rPr>
              <a:t>on issues </a:t>
            </a:r>
            <a:r>
              <a:rPr lang="en-US" sz="2000" dirty="0">
                <a:solidFill>
                  <a:schemeClr val="tx1"/>
                </a:solidFill>
              </a:rPr>
              <a:t>before elected officials make a decision </a:t>
            </a:r>
          </a:p>
        </p:txBody>
      </p:sp>
      <p:sp>
        <p:nvSpPr>
          <p:cNvPr id="16" name="Round Diagonal Corner Rectangle 9">
            <a:extLst>
              <a:ext uri="{FF2B5EF4-FFF2-40B4-BE49-F238E27FC236}">
                <a16:creationId xmlns:a16="http://schemas.microsoft.com/office/drawing/2014/main" xmlns="" id="{61A46658-6BEC-42A0-87EC-8CCEDF72FC40}"/>
              </a:ext>
            </a:extLst>
          </p:cNvPr>
          <p:cNvSpPr/>
          <p:nvPr/>
        </p:nvSpPr>
        <p:spPr>
          <a:xfrm>
            <a:off x="1916014" y="5271762"/>
            <a:ext cx="7315200" cy="774197"/>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defRPr/>
            </a:pPr>
            <a:endParaRPr lang="en-US" dirty="0">
              <a:solidFill>
                <a:schemeClr val="tx1"/>
              </a:solidFill>
            </a:endParaRPr>
          </a:p>
          <a:p>
            <a:pPr marL="274320" indent="-274320" algn="ctr">
              <a:defRPr/>
            </a:pPr>
            <a:r>
              <a:rPr lang="en-US" sz="2000" dirty="0" smtClean="0">
                <a:solidFill>
                  <a:schemeClr val="tx1"/>
                </a:solidFill>
              </a:rPr>
              <a:t>We assist in the development of policies </a:t>
            </a:r>
            <a:r>
              <a:rPr lang="en-US" sz="2000" dirty="0">
                <a:solidFill>
                  <a:schemeClr val="tx1"/>
                </a:solidFill>
              </a:rPr>
              <a:t>and programs from the grassroots level</a:t>
            </a:r>
          </a:p>
          <a:p>
            <a:pPr marL="274320" indent="-274320">
              <a:defRPr/>
            </a:pPr>
            <a:r>
              <a:rPr lang="en-US" dirty="0">
                <a:solidFill>
                  <a:schemeClr val="tx1"/>
                </a:solidFill>
              </a:rPr>
              <a:t> </a:t>
            </a:r>
          </a:p>
        </p:txBody>
      </p:sp>
      <p:sp>
        <p:nvSpPr>
          <p:cNvPr id="17" name="Round Diagonal Corner Rectangle 7">
            <a:extLst>
              <a:ext uri="{FF2B5EF4-FFF2-40B4-BE49-F238E27FC236}">
                <a16:creationId xmlns:a16="http://schemas.microsoft.com/office/drawing/2014/main" xmlns="" id="{7C6910F6-7DDD-4AB9-B2BD-2251BFDA124A}"/>
              </a:ext>
            </a:extLst>
          </p:cNvPr>
          <p:cNvSpPr/>
          <p:nvPr/>
        </p:nvSpPr>
        <p:spPr>
          <a:xfrm>
            <a:off x="2370897" y="2693049"/>
            <a:ext cx="6614653"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are made up of persons of wide-ranging interests and expertise who want to participate </a:t>
            </a:r>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3" name="Rectangle 1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8" name="Rectangle 1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543316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8855392-9FED-4979-8AC6-A73037648D43}"/>
              </a:ext>
            </a:extLst>
          </p:cNvPr>
          <p:cNvSpPr>
            <a:spLocks noGrp="1"/>
          </p:cNvSpPr>
          <p:nvPr>
            <p:ph type="title"/>
          </p:nvPr>
        </p:nvSpPr>
        <p:spPr>
          <a:xfrm>
            <a:off x="838200" y="668477"/>
            <a:ext cx="10515600" cy="772107"/>
          </a:xfrm>
        </p:spPr>
        <p:txBody>
          <a:bodyPr/>
          <a:lstStyle/>
          <a:p>
            <a:pPr algn="ctr"/>
            <a:r>
              <a:rPr lang="en-US" b="1" dirty="0"/>
              <a:t>TOPIC </a:t>
            </a:r>
            <a:r>
              <a:rPr lang="en-US" b="1" dirty="0" smtClean="0"/>
              <a:t> 2</a:t>
            </a:r>
            <a:r>
              <a:rPr lang="en-US" b="1" dirty="0"/>
              <a:t>				</a:t>
            </a:r>
            <a:r>
              <a:rPr lang="en-US" b="1" dirty="0" smtClean="0"/>
              <a:t>   </a:t>
            </a:r>
            <a:r>
              <a:rPr lang="en-US" b="1" dirty="0"/>
              <a:t>INSIGHTS INTO ADVISORY</a:t>
            </a:r>
          </a:p>
        </p:txBody>
      </p:sp>
      <p:graphicFrame>
        <p:nvGraphicFramePr>
          <p:cNvPr id="10" name="Content Placeholder 2" descr="Content Placeholder">
            <a:extLst>
              <a:ext uri="{FF2B5EF4-FFF2-40B4-BE49-F238E27FC236}">
                <a16:creationId xmlns:a16="http://schemas.microsoft.com/office/drawing/2014/main" xmlns="" id="{47A11266-E870-4547-80E5-8133E862A757}"/>
              </a:ext>
            </a:extLst>
          </p:cNvPr>
          <p:cNvGraphicFramePr>
            <a:graphicFrameLocks noGrp="1"/>
          </p:cNvGraphicFramePr>
          <p:nvPr>
            <p:ph idx="1"/>
            <p:extLst>
              <p:ext uri="{D42A27DB-BD31-4B8C-83A1-F6EECF244321}">
                <p14:modId xmlns:p14="http://schemas.microsoft.com/office/powerpoint/2010/main" val="3066853362"/>
              </p:ext>
            </p:extLst>
          </p:nvPr>
        </p:nvGraphicFramePr>
        <p:xfrm>
          <a:off x="838200" y="172536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Graphic 18" descr="Map with pin">
            <a:extLst>
              <a:ext uri="{FF2B5EF4-FFF2-40B4-BE49-F238E27FC236}">
                <a16:creationId xmlns:a16="http://schemas.microsoft.com/office/drawing/2014/main" xmlns="" id="{11F23C95-6EBA-4356-9138-3C666255E1D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8937496" y="1946750"/>
            <a:ext cx="1557337" cy="1300162"/>
          </a:xfrm>
          <a:prstGeom prst="rect">
            <a:avLst/>
          </a:prstGeom>
        </p:spPr>
      </p:pic>
      <p:pic>
        <p:nvPicPr>
          <p:cNvPr id="20" name="Picture 19">
            <a:extLst>
              <a:ext uri="{FF2B5EF4-FFF2-40B4-BE49-F238E27FC236}">
                <a16:creationId xmlns:a16="http://schemas.microsoft.com/office/drawing/2014/main" xmlns="" id="{62DDF184-2BBD-4E09-A4F4-2957E48133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5918" y="2128837"/>
            <a:ext cx="1300163" cy="1300163"/>
          </a:xfrm>
          <a:prstGeom prst="rect">
            <a:avLst/>
          </a:prstGeom>
        </p:spPr>
      </p:pic>
      <p:sp>
        <p:nvSpPr>
          <p:cNvPr id="6" name="Rectangle 5">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xmlns="" id="{4EF0690C-4CA3-40FA-8892-E3059BF71787}"/>
              </a:ext>
              <a:ext uri="{C183D7F6-B498-43B3-948B-1728B52AA6E4}">
                <adec:decorative xmlns:adec="http://schemas.microsoft.com/office/drawing/2017/decorative" xmlns=""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2</a:t>
            </a:r>
            <a:endParaRPr lang="en-US" sz="1200" dirty="0"/>
          </a:p>
        </p:txBody>
      </p:sp>
      <p:sp>
        <p:nvSpPr>
          <p:cNvPr id="9" name="Rectangle 8">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a:t>
            </a:r>
            <a:r>
              <a:rPr lang="en-US" sz="1200" dirty="0" smtClean="0"/>
              <a:t>3</a:t>
            </a:r>
            <a:endParaRPr lang="en-US" sz="1200" dirty="0"/>
          </a:p>
        </p:txBody>
      </p:sp>
      <p:sp>
        <p:nvSpPr>
          <p:cNvPr id="11" name="Rectangle 10">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3" name="Rectangle 12">
            <a:extLst>
              <a:ext uri="{FF2B5EF4-FFF2-40B4-BE49-F238E27FC236}">
                <a16:creationId xmlns:a16="http://schemas.microsoft.com/office/drawing/2014/main" xmlns="" id="{52C2DB72-01A8-424A-8CEF-8BD2418A8D25}"/>
              </a:ext>
              <a:ext uri="{C183D7F6-B498-43B3-948B-1728B52AA6E4}">
                <adec:decorative xmlns:adec="http://schemas.microsoft.com/office/drawing/2017/decorative" xmlns=""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879804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32C0B-4052-44CB-9341-8AD8B2CC4712}">
  <ds:schemaRefs>
    <ds:schemaRef ds:uri="http://schemas.microsoft.com/office/infopath/2007/PartnerControls"/>
    <ds:schemaRef ds:uri="http://www.w3.org/XML/1998/namespace"/>
    <ds:schemaRef ds:uri="http://purl.org/dc/terms/"/>
    <ds:schemaRef ds:uri="http://schemas.microsoft.com/office/2006/documentManagement/types"/>
    <ds:schemaRef ds:uri="http://schemas.microsoft.com/office/2006/metadata/properties"/>
    <ds:schemaRef ds:uri="71af3243-3dd4-4a8d-8c0d-dd76da1f02a5"/>
    <ds:schemaRef ds:uri="http://purl.org/dc/elements/1.1/"/>
    <ds:schemaRef ds:uri="16c05727-aa75-4e4a-9b5f-8a80a116589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7C387-AFDC-4FE3-A658-984B7F35F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tf67543618_win32</Template>
  <TotalTime>5574</TotalTime>
  <Words>3328</Words>
  <Application>Microsoft Office PowerPoint</Application>
  <PresentationFormat>Custom</PresentationFormat>
  <Paragraphs>1066</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School  Advisory  Forum  Orientation 2021-2022  </vt:lpstr>
      <vt:lpstr>PowerPoint Presentation</vt:lpstr>
      <vt:lpstr>PowerPoint Presentation</vt:lpstr>
      <vt:lpstr>Who can I contact?  </vt:lpstr>
      <vt:lpstr>BROWARD COUNTY SCHOOL BOARD</vt:lpstr>
      <vt:lpstr>W E L C O M E</vt:lpstr>
      <vt:lpstr>W E L C O M E</vt:lpstr>
      <vt:lpstr>W E L C O M E</vt:lpstr>
      <vt:lpstr>TOPIC  2       INSIGHTS INTO ADVISORY</vt:lpstr>
      <vt:lpstr>TOPIC  2                PURPOSE</vt:lpstr>
      <vt:lpstr>TOPIC  2                           THE ROLE OF A SAF CHAIR</vt:lpstr>
      <vt:lpstr>TOPIC  2                   THE DUTIES OF A SAF CHAIR  </vt:lpstr>
      <vt:lpstr>PowerPoint Presentation</vt:lpstr>
      <vt:lpstr>TOPIC  2                   SCHOOL ADVISORY COUNCILS (SAC) </vt:lpstr>
      <vt:lpstr>TOPIC  2               AREA ADVISORY COUNCIL MEETING</vt:lpstr>
      <vt:lpstr>TOPIC  3                                HOW TO GET STARTED</vt:lpstr>
      <vt:lpstr>TOPIC  3                GUIDELINES, BYLAWS, SUNSHINE LAW                                                               AND ROBERT’S RULES OF ORDER</vt:lpstr>
      <vt:lpstr>TOPIC  3          GUIDELINES</vt:lpstr>
      <vt:lpstr>TOPIC  3         GUIDELINES</vt:lpstr>
      <vt:lpstr>TOPIC  3             BYLAWS </vt:lpstr>
      <vt:lpstr>PowerPoint Presentation</vt:lpstr>
      <vt:lpstr>PowerPoint Presentation</vt:lpstr>
      <vt:lpstr>TOPIC  3            CHECK LIST </vt:lpstr>
      <vt:lpstr>TOPIC  4      COMPONENTS OF A MEETING</vt:lpstr>
      <vt:lpstr>PowerPoint Presentation</vt:lpstr>
      <vt:lpstr>PowerPoint Presentation</vt:lpstr>
      <vt:lpstr>PowerPoint Presentation</vt:lpstr>
      <vt:lpstr>PowerPoint Presentation</vt:lpstr>
      <vt:lpstr>PowerPoint Presentation</vt:lpstr>
      <vt:lpstr>PowerPoint Presentation</vt:lpstr>
      <vt:lpstr>    TOPIC  4                    MOTIONS </vt:lpstr>
      <vt:lpstr>PowerPoint Presentation</vt:lpstr>
      <vt:lpstr>PowerPoint Presentation</vt:lpstr>
      <vt:lpstr> TOPIC  5                                ELECTIONS  </vt:lpstr>
      <vt:lpstr> TOPIC  5                               ELECTIONS </vt:lpstr>
      <vt:lpstr>TOPIC  6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linferrara39@gmail.com</dc:creator>
  <cp:lastModifiedBy>veronica</cp:lastModifiedBy>
  <cp:revision>179</cp:revision>
  <dcterms:created xsi:type="dcterms:W3CDTF">2021-07-13T17:05:42Z</dcterms:created>
  <dcterms:modified xsi:type="dcterms:W3CDTF">2021-09-23T22:05:37Z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